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39"/>
  </p:notesMasterIdLst>
  <p:sldIdLst>
    <p:sldId id="256" r:id="rId2"/>
    <p:sldId id="259" r:id="rId3"/>
    <p:sldId id="261" r:id="rId4"/>
    <p:sldId id="304" r:id="rId5"/>
    <p:sldId id="306" r:id="rId6"/>
    <p:sldId id="311" r:id="rId7"/>
    <p:sldId id="308" r:id="rId8"/>
    <p:sldId id="309" r:id="rId9"/>
    <p:sldId id="312" r:id="rId10"/>
    <p:sldId id="310" r:id="rId11"/>
    <p:sldId id="313" r:id="rId12"/>
    <p:sldId id="343" r:id="rId13"/>
    <p:sldId id="314" r:id="rId14"/>
    <p:sldId id="258" r:id="rId15"/>
    <p:sldId id="315" r:id="rId16"/>
    <p:sldId id="268" r:id="rId17"/>
    <p:sldId id="319" r:id="rId18"/>
    <p:sldId id="320" r:id="rId19"/>
    <p:sldId id="322" r:id="rId20"/>
    <p:sldId id="323" r:id="rId21"/>
    <p:sldId id="324" r:id="rId22"/>
    <p:sldId id="325" r:id="rId23"/>
    <p:sldId id="326" r:id="rId24"/>
    <p:sldId id="327" r:id="rId25"/>
    <p:sldId id="328" r:id="rId26"/>
    <p:sldId id="329" r:id="rId27"/>
    <p:sldId id="330" r:id="rId28"/>
    <p:sldId id="332" r:id="rId29"/>
    <p:sldId id="339" r:id="rId30"/>
    <p:sldId id="341" r:id="rId31"/>
    <p:sldId id="335" r:id="rId32"/>
    <p:sldId id="342" r:id="rId33"/>
    <p:sldId id="333" r:id="rId34"/>
    <p:sldId id="336" r:id="rId35"/>
    <p:sldId id="337" r:id="rId36"/>
    <p:sldId id="338" r:id="rId37"/>
    <p:sldId id="340" r:id="rId38"/>
  </p:sldIdLst>
  <p:sldSz cx="9144000" cy="5143500" type="screen16x9"/>
  <p:notesSz cx="6858000" cy="9144000"/>
  <p:embeddedFontLst>
    <p:embeddedFont>
      <p:font typeface="PT Sans" panose="020B0604020202020204" charset="0"/>
      <p:regular r:id="rId40"/>
      <p:bold r:id="rId41"/>
      <p:italic r:id="rId42"/>
      <p:boldItalic r:id="rId43"/>
    </p:embeddedFont>
    <p:embeddedFont>
      <p:font typeface="DM Sans" panose="020B0604020202020204" charset="0"/>
      <p:regular r:id="rId44"/>
      <p:bold r:id="rId45"/>
      <p:italic r:id="rId46"/>
      <p:boldItalic r:id="rId47"/>
    </p:embeddedFont>
    <p:embeddedFont>
      <p:font typeface="Poppins" panose="020B0604020202020204"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53">
          <p15:clr>
            <a:srgbClr val="9AA0A6"/>
          </p15:clr>
        </p15:guide>
        <p15:guide id="2" orient="horz" pos="340">
          <p15:clr>
            <a:srgbClr val="9AA0A6"/>
          </p15:clr>
        </p15:guide>
        <p15:guide id="3" pos="5306">
          <p15:clr>
            <a:srgbClr val="9AA0A6"/>
          </p15:clr>
        </p15:guide>
        <p15:guide id="4" orient="horz" pos="1080">
          <p15:clr>
            <a:srgbClr val="9AA0A6"/>
          </p15:clr>
        </p15:guide>
        <p15:guide id="5" orient="horz" pos="61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15A1D2-7C45-469B-85EA-AE2C2BB7A30E}">
  <a:tblStyle styleId="{4015A1D2-7C45-469B-85EA-AE2C2BB7A30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0" d="100"/>
          <a:sy n="130" d="100"/>
        </p:scale>
        <p:origin x="150" y="402"/>
      </p:cViewPr>
      <p:guideLst>
        <p:guide pos="453"/>
        <p:guide orient="horz" pos="340"/>
        <p:guide pos="5306"/>
        <p:guide orient="horz" pos="1080"/>
        <p:guide orient="horz" pos="61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93723848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
        <p:cNvGrpSpPr/>
        <p:nvPr/>
      </p:nvGrpSpPr>
      <p:grpSpPr>
        <a:xfrm>
          <a:off x="0" y="0"/>
          <a:ext cx="0" cy="0"/>
          <a:chOff x="0" y="0"/>
          <a:chExt cx="0" cy="0"/>
        </a:xfrm>
      </p:grpSpPr>
      <p:sp>
        <p:nvSpPr>
          <p:cNvPr id="1348" name="Google Shape;13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 name="Google Shape;13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538396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ab164b81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ab164b81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724342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257985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
        <p:cNvGrpSpPr/>
        <p:nvPr/>
      </p:nvGrpSpPr>
      <p:grpSpPr>
        <a:xfrm>
          <a:off x="0" y="0"/>
          <a:ext cx="0" cy="0"/>
          <a:chOff x="0" y="0"/>
          <a:chExt cx="0" cy="0"/>
        </a:xfrm>
      </p:grpSpPr>
      <p:sp>
        <p:nvSpPr>
          <p:cNvPr id="1422" name="Google Shape;1422;gbd6c00e730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3" name="Google Shape;1423;gbd6c00e730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64340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702840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9"/>
        <p:cNvGrpSpPr/>
        <p:nvPr/>
      </p:nvGrpSpPr>
      <p:grpSpPr>
        <a:xfrm>
          <a:off x="0" y="0"/>
          <a:ext cx="0" cy="0"/>
          <a:chOff x="0" y="0"/>
          <a:chExt cx="0" cy="0"/>
        </a:xfrm>
      </p:grpSpPr>
      <p:sp>
        <p:nvSpPr>
          <p:cNvPr id="1360" name="Google Shape;1360;gf23b9993d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1" name="Google Shape;1361;gf23b9993d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100818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093108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2"/>
        <p:cNvGrpSpPr/>
        <p:nvPr/>
      </p:nvGrpSpPr>
      <p:grpSpPr>
        <a:xfrm>
          <a:off x="0" y="0"/>
          <a:ext cx="0" cy="0"/>
          <a:chOff x="0" y="0"/>
          <a:chExt cx="0" cy="0"/>
        </a:xfrm>
      </p:grpSpPr>
      <p:sp>
        <p:nvSpPr>
          <p:cNvPr id="1503" name="Google Shape;1503;gcc98d9fb70_8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4" name="Google Shape;1504;gcc98d9fb70_8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33429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ab164b81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ab164b81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2950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ab164b81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ab164b81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750079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54344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757646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ab164b81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ab164b81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861758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ab164b81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ab164b81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833301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ab164b81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ab164b81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670386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ab164b81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ab164b81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46550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1" name="Google Shape;1391;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799220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ab164b81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ab164b81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402352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ab164b81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ab164b81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17684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4"/>
        <p:cNvGrpSpPr/>
        <p:nvPr/>
      </p:nvGrpSpPr>
      <p:grpSpPr>
        <a:xfrm>
          <a:off x="0" y="0"/>
          <a:ext cx="0" cy="0"/>
          <a:chOff x="0" y="0"/>
          <a:chExt cx="0" cy="0"/>
        </a:xfrm>
      </p:grpSpPr>
      <p:sp>
        <p:nvSpPr>
          <p:cNvPr id="1605" name="Google Shape;1605;gbd6c00e73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6" name="Google Shape;1606;gbd6c00e73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324915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330497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ab164b81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ab164b81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77992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170046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rot="5400000">
            <a:off x="5884720" y="1923699"/>
            <a:ext cx="1786526" cy="4732053"/>
            <a:chOff x="6423700" y="1455975"/>
            <a:chExt cx="613800" cy="1625800"/>
          </a:xfrm>
        </p:grpSpPr>
        <p:sp>
          <p:nvSpPr>
            <p:cNvPr id="10" name="Google Shape;10;p2"/>
            <p:cNvSpPr/>
            <p:nvPr/>
          </p:nvSpPr>
          <p:spPr>
            <a:xfrm>
              <a:off x="6423700" y="1456250"/>
              <a:ext cx="613200" cy="1625525"/>
            </a:xfrm>
            <a:custGeom>
              <a:avLst/>
              <a:gdLst/>
              <a:ahLst/>
              <a:cxnLst/>
              <a:rect l="l" t="t" r="r" b="b"/>
              <a:pathLst>
                <a:path w="24528" h="65021" extrusionOk="0">
                  <a:moveTo>
                    <a:pt x="2406" y="1"/>
                  </a:moveTo>
                  <a:cubicBezTo>
                    <a:pt x="465" y="6311"/>
                    <a:pt x="1" y="13217"/>
                    <a:pt x="1072" y="19956"/>
                  </a:cubicBezTo>
                  <a:cubicBezTo>
                    <a:pt x="2144" y="26730"/>
                    <a:pt x="4751" y="33172"/>
                    <a:pt x="8597" y="38589"/>
                  </a:cubicBezTo>
                  <a:cubicBezTo>
                    <a:pt x="10264" y="40923"/>
                    <a:pt x="12181" y="43149"/>
                    <a:pt x="14038" y="45328"/>
                  </a:cubicBezTo>
                  <a:cubicBezTo>
                    <a:pt x="17729" y="49614"/>
                    <a:pt x="21551" y="54031"/>
                    <a:pt x="23385" y="59425"/>
                  </a:cubicBezTo>
                  <a:cubicBezTo>
                    <a:pt x="23980" y="61175"/>
                    <a:pt x="24361" y="63044"/>
                    <a:pt x="24528" y="65021"/>
                  </a:cubicBezTo>
                  <a:lnTo>
                    <a:pt x="24528" y="64080"/>
                  </a:lnTo>
                  <a:cubicBezTo>
                    <a:pt x="24325" y="62425"/>
                    <a:pt x="23980" y="60866"/>
                    <a:pt x="23480" y="59377"/>
                  </a:cubicBezTo>
                  <a:cubicBezTo>
                    <a:pt x="21646" y="53960"/>
                    <a:pt x="17824" y="49531"/>
                    <a:pt x="14110" y="45245"/>
                  </a:cubicBezTo>
                  <a:cubicBezTo>
                    <a:pt x="12252" y="43078"/>
                    <a:pt x="10324" y="40851"/>
                    <a:pt x="8669" y="38518"/>
                  </a:cubicBezTo>
                  <a:cubicBezTo>
                    <a:pt x="4847" y="33112"/>
                    <a:pt x="2239" y="26683"/>
                    <a:pt x="1168" y="19920"/>
                  </a:cubicBezTo>
                  <a:cubicBezTo>
                    <a:pt x="96" y="13181"/>
                    <a:pt x="560" y="6287"/>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463900" y="1456850"/>
              <a:ext cx="573000" cy="1468675"/>
            </a:xfrm>
            <a:custGeom>
              <a:avLst/>
              <a:gdLst/>
              <a:ahLst/>
              <a:cxnLst/>
              <a:rect l="l" t="t" r="r" b="b"/>
              <a:pathLst>
                <a:path w="22920" h="58747" extrusionOk="0">
                  <a:moveTo>
                    <a:pt x="2596" y="1"/>
                  </a:moveTo>
                  <a:cubicBezTo>
                    <a:pt x="2548" y="132"/>
                    <a:pt x="2500" y="310"/>
                    <a:pt x="2441" y="477"/>
                  </a:cubicBezTo>
                  <a:cubicBezTo>
                    <a:pt x="476" y="6823"/>
                    <a:pt x="0" y="13752"/>
                    <a:pt x="1096" y="20527"/>
                  </a:cubicBezTo>
                  <a:cubicBezTo>
                    <a:pt x="2167" y="27302"/>
                    <a:pt x="4763" y="33743"/>
                    <a:pt x="8608" y="39160"/>
                  </a:cubicBezTo>
                  <a:cubicBezTo>
                    <a:pt x="10275" y="41494"/>
                    <a:pt x="12192" y="43720"/>
                    <a:pt x="14050" y="45899"/>
                  </a:cubicBezTo>
                  <a:cubicBezTo>
                    <a:pt x="17467" y="49840"/>
                    <a:pt x="20955" y="53900"/>
                    <a:pt x="22920" y="58746"/>
                  </a:cubicBezTo>
                  <a:lnTo>
                    <a:pt x="22920" y="58484"/>
                  </a:lnTo>
                  <a:cubicBezTo>
                    <a:pt x="20943" y="53745"/>
                    <a:pt x="17479" y="49733"/>
                    <a:pt x="14133" y="45840"/>
                  </a:cubicBezTo>
                  <a:cubicBezTo>
                    <a:pt x="12264" y="43685"/>
                    <a:pt x="10335" y="41446"/>
                    <a:pt x="8680" y="39113"/>
                  </a:cubicBezTo>
                  <a:cubicBezTo>
                    <a:pt x="4858" y="33707"/>
                    <a:pt x="2250" y="27278"/>
                    <a:pt x="1179" y="20527"/>
                  </a:cubicBezTo>
                  <a:cubicBezTo>
                    <a:pt x="107" y="13764"/>
                    <a:pt x="572" y="6847"/>
                    <a:pt x="2536" y="525"/>
                  </a:cubicBezTo>
                  <a:cubicBezTo>
                    <a:pt x="2596" y="346"/>
                    <a:pt x="2655" y="167"/>
                    <a:pt x="270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504375" y="1456850"/>
              <a:ext cx="532525" cy="1401400"/>
            </a:xfrm>
            <a:custGeom>
              <a:avLst/>
              <a:gdLst/>
              <a:ahLst/>
              <a:cxnLst/>
              <a:rect l="l" t="t" r="r" b="b"/>
              <a:pathLst>
                <a:path w="21301" h="56056" extrusionOk="0">
                  <a:moveTo>
                    <a:pt x="2798" y="1"/>
                  </a:moveTo>
                  <a:cubicBezTo>
                    <a:pt x="2691" y="346"/>
                    <a:pt x="2572" y="703"/>
                    <a:pt x="2453" y="1072"/>
                  </a:cubicBezTo>
                  <a:cubicBezTo>
                    <a:pt x="489" y="7418"/>
                    <a:pt x="0" y="14348"/>
                    <a:pt x="1096" y="21122"/>
                  </a:cubicBezTo>
                  <a:cubicBezTo>
                    <a:pt x="2167" y="27897"/>
                    <a:pt x="4775" y="34338"/>
                    <a:pt x="8609" y="39756"/>
                  </a:cubicBezTo>
                  <a:cubicBezTo>
                    <a:pt x="10275" y="42089"/>
                    <a:pt x="12192" y="44316"/>
                    <a:pt x="14062" y="46495"/>
                  </a:cubicBezTo>
                  <a:cubicBezTo>
                    <a:pt x="16657" y="49519"/>
                    <a:pt x="19324" y="52602"/>
                    <a:pt x="21301" y="56055"/>
                  </a:cubicBezTo>
                  <a:lnTo>
                    <a:pt x="21301" y="55853"/>
                  </a:lnTo>
                  <a:cubicBezTo>
                    <a:pt x="19324" y="52460"/>
                    <a:pt x="16693" y="49412"/>
                    <a:pt x="14133" y="46435"/>
                  </a:cubicBezTo>
                  <a:cubicBezTo>
                    <a:pt x="12276" y="44280"/>
                    <a:pt x="10335" y="42042"/>
                    <a:pt x="8680" y="39708"/>
                  </a:cubicBezTo>
                  <a:cubicBezTo>
                    <a:pt x="4858" y="34303"/>
                    <a:pt x="2251" y="27873"/>
                    <a:pt x="1179" y="21122"/>
                  </a:cubicBezTo>
                  <a:cubicBezTo>
                    <a:pt x="108" y="14360"/>
                    <a:pt x="572" y="7442"/>
                    <a:pt x="2536" y="1120"/>
                  </a:cubicBezTo>
                  <a:cubicBezTo>
                    <a:pt x="2655" y="751"/>
                    <a:pt x="2775" y="370"/>
                    <a:pt x="290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45150" y="1456850"/>
              <a:ext cx="492350" cy="1352575"/>
            </a:xfrm>
            <a:custGeom>
              <a:avLst/>
              <a:gdLst/>
              <a:ahLst/>
              <a:cxnLst/>
              <a:rect l="l" t="t" r="r" b="b"/>
              <a:pathLst>
                <a:path w="19694" h="54103" extrusionOk="0">
                  <a:moveTo>
                    <a:pt x="3025" y="1"/>
                  </a:moveTo>
                  <a:cubicBezTo>
                    <a:pt x="2810" y="537"/>
                    <a:pt x="2620" y="1084"/>
                    <a:pt x="2441" y="1668"/>
                  </a:cubicBezTo>
                  <a:cubicBezTo>
                    <a:pt x="477" y="8014"/>
                    <a:pt x="1" y="14943"/>
                    <a:pt x="1084" y="21718"/>
                  </a:cubicBezTo>
                  <a:cubicBezTo>
                    <a:pt x="2156" y="28492"/>
                    <a:pt x="4763" y="34934"/>
                    <a:pt x="8597" y="40351"/>
                  </a:cubicBezTo>
                  <a:cubicBezTo>
                    <a:pt x="10264" y="42685"/>
                    <a:pt x="12193" y="44911"/>
                    <a:pt x="14050" y="47090"/>
                  </a:cubicBezTo>
                  <a:cubicBezTo>
                    <a:pt x="16003" y="49352"/>
                    <a:pt x="17979" y="51650"/>
                    <a:pt x="19693" y="54103"/>
                  </a:cubicBezTo>
                  <a:lnTo>
                    <a:pt x="19693" y="53936"/>
                  </a:lnTo>
                  <a:cubicBezTo>
                    <a:pt x="17991" y="51531"/>
                    <a:pt x="16038" y="49245"/>
                    <a:pt x="14121" y="47030"/>
                  </a:cubicBezTo>
                  <a:cubicBezTo>
                    <a:pt x="12264" y="44875"/>
                    <a:pt x="10323" y="42637"/>
                    <a:pt x="8680" y="40303"/>
                  </a:cubicBezTo>
                  <a:cubicBezTo>
                    <a:pt x="4846" y="34898"/>
                    <a:pt x="2251" y="28469"/>
                    <a:pt x="1179" y="21718"/>
                  </a:cubicBezTo>
                  <a:cubicBezTo>
                    <a:pt x="108" y="14955"/>
                    <a:pt x="560" y="8037"/>
                    <a:pt x="2525" y="1715"/>
                  </a:cubicBezTo>
                  <a:cubicBezTo>
                    <a:pt x="2703" y="1132"/>
                    <a:pt x="2918" y="572"/>
                    <a:pt x="31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585325" y="1455975"/>
              <a:ext cx="451575" cy="1313275"/>
            </a:xfrm>
            <a:custGeom>
              <a:avLst/>
              <a:gdLst/>
              <a:ahLst/>
              <a:cxnLst/>
              <a:rect l="l" t="t" r="r" b="b"/>
              <a:pathLst>
                <a:path w="18063" h="52531" extrusionOk="0">
                  <a:moveTo>
                    <a:pt x="3251" y="0"/>
                  </a:moveTo>
                  <a:cubicBezTo>
                    <a:pt x="2966" y="750"/>
                    <a:pt x="2680" y="1512"/>
                    <a:pt x="2442" y="2286"/>
                  </a:cubicBezTo>
                  <a:cubicBezTo>
                    <a:pt x="477" y="8620"/>
                    <a:pt x="1" y="15561"/>
                    <a:pt x="1084" y="22324"/>
                  </a:cubicBezTo>
                  <a:cubicBezTo>
                    <a:pt x="2156" y="29099"/>
                    <a:pt x="4763" y="35552"/>
                    <a:pt x="8597" y="40957"/>
                  </a:cubicBezTo>
                  <a:cubicBezTo>
                    <a:pt x="10264" y="43303"/>
                    <a:pt x="12193" y="45529"/>
                    <a:pt x="14050" y="47708"/>
                  </a:cubicBezTo>
                  <a:cubicBezTo>
                    <a:pt x="15408" y="49280"/>
                    <a:pt x="16789" y="50875"/>
                    <a:pt x="18063" y="52530"/>
                  </a:cubicBezTo>
                  <a:lnTo>
                    <a:pt x="18063" y="52364"/>
                  </a:lnTo>
                  <a:cubicBezTo>
                    <a:pt x="16801" y="50744"/>
                    <a:pt x="15443" y="49173"/>
                    <a:pt x="14122" y="47625"/>
                  </a:cubicBezTo>
                  <a:cubicBezTo>
                    <a:pt x="12264" y="45470"/>
                    <a:pt x="10324" y="43243"/>
                    <a:pt x="8681" y="40898"/>
                  </a:cubicBezTo>
                  <a:cubicBezTo>
                    <a:pt x="4847" y="35504"/>
                    <a:pt x="2251" y="29075"/>
                    <a:pt x="1180" y="22312"/>
                  </a:cubicBezTo>
                  <a:cubicBezTo>
                    <a:pt x="108" y="15561"/>
                    <a:pt x="560" y="8632"/>
                    <a:pt x="2525" y="2310"/>
                  </a:cubicBezTo>
                  <a:cubicBezTo>
                    <a:pt x="2763" y="1524"/>
                    <a:pt x="3049" y="750"/>
                    <a:pt x="335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625825" y="1456550"/>
              <a:ext cx="411075" cy="1277275"/>
            </a:xfrm>
            <a:custGeom>
              <a:avLst/>
              <a:gdLst/>
              <a:ahLst/>
              <a:cxnLst/>
              <a:rect l="l" t="t" r="r" b="b"/>
              <a:pathLst>
                <a:path w="16443" h="51091" extrusionOk="0">
                  <a:moveTo>
                    <a:pt x="3512" y="1"/>
                  </a:moveTo>
                  <a:cubicBezTo>
                    <a:pt x="3108" y="918"/>
                    <a:pt x="2739" y="1870"/>
                    <a:pt x="2441" y="2858"/>
                  </a:cubicBezTo>
                  <a:cubicBezTo>
                    <a:pt x="476" y="9192"/>
                    <a:pt x="0" y="16134"/>
                    <a:pt x="1084" y="22897"/>
                  </a:cubicBezTo>
                  <a:cubicBezTo>
                    <a:pt x="2155" y="29671"/>
                    <a:pt x="4763" y="36124"/>
                    <a:pt x="8608" y="41530"/>
                  </a:cubicBezTo>
                  <a:cubicBezTo>
                    <a:pt x="10275" y="43875"/>
                    <a:pt x="12192" y="46102"/>
                    <a:pt x="14050" y="48281"/>
                  </a:cubicBezTo>
                  <a:cubicBezTo>
                    <a:pt x="14859" y="49197"/>
                    <a:pt x="15657" y="50138"/>
                    <a:pt x="16443" y="51090"/>
                  </a:cubicBezTo>
                  <a:lnTo>
                    <a:pt x="16443" y="50936"/>
                  </a:lnTo>
                  <a:cubicBezTo>
                    <a:pt x="15669" y="50019"/>
                    <a:pt x="14895" y="49114"/>
                    <a:pt x="14121" y="48221"/>
                  </a:cubicBezTo>
                  <a:cubicBezTo>
                    <a:pt x="12264" y="46054"/>
                    <a:pt x="10335" y="43828"/>
                    <a:pt x="8680" y="41494"/>
                  </a:cubicBezTo>
                  <a:cubicBezTo>
                    <a:pt x="4858" y="36089"/>
                    <a:pt x="2250" y="29659"/>
                    <a:pt x="1179" y="22897"/>
                  </a:cubicBezTo>
                  <a:cubicBezTo>
                    <a:pt x="107" y="16146"/>
                    <a:pt x="572" y="9228"/>
                    <a:pt x="2536" y="2894"/>
                  </a:cubicBezTo>
                  <a:cubicBezTo>
                    <a:pt x="2846" y="1906"/>
                    <a:pt x="3203" y="930"/>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666300" y="1456550"/>
              <a:ext cx="371200" cy="1244525"/>
            </a:xfrm>
            <a:custGeom>
              <a:avLst/>
              <a:gdLst/>
              <a:ahLst/>
              <a:cxnLst/>
              <a:rect l="l" t="t" r="r" b="b"/>
              <a:pathLst>
                <a:path w="14848" h="49781" extrusionOk="0">
                  <a:moveTo>
                    <a:pt x="3763" y="1"/>
                  </a:moveTo>
                  <a:cubicBezTo>
                    <a:pt x="3263" y="1096"/>
                    <a:pt x="2822" y="2263"/>
                    <a:pt x="2441" y="3454"/>
                  </a:cubicBezTo>
                  <a:cubicBezTo>
                    <a:pt x="477" y="9788"/>
                    <a:pt x="0" y="16729"/>
                    <a:pt x="1096" y="23492"/>
                  </a:cubicBezTo>
                  <a:cubicBezTo>
                    <a:pt x="2179" y="30266"/>
                    <a:pt x="4763" y="36720"/>
                    <a:pt x="8609" y="42125"/>
                  </a:cubicBezTo>
                  <a:cubicBezTo>
                    <a:pt x="10275" y="44471"/>
                    <a:pt x="12192" y="46697"/>
                    <a:pt x="14050" y="48876"/>
                  </a:cubicBezTo>
                  <a:cubicBezTo>
                    <a:pt x="14324" y="49174"/>
                    <a:pt x="14574" y="49483"/>
                    <a:pt x="14847" y="49781"/>
                  </a:cubicBezTo>
                  <a:lnTo>
                    <a:pt x="14847" y="49638"/>
                  </a:lnTo>
                  <a:cubicBezTo>
                    <a:pt x="14609" y="49352"/>
                    <a:pt x="14359" y="49078"/>
                    <a:pt x="14133" y="48816"/>
                  </a:cubicBezTo>
                  <a:cubicBezTo>
                    <a:pt x="12264" y="46661"/>
                    <a:pt x="10335" y="44423"/>
                    <a:pt x="8680" y="42089"/>
                  </a:cubicBezTo>
                  <a:cubicBezTo>
                    <a:pt x="4858" y="36684"/>
                    <a:pt x="2251" y="30255"/>
                    <a:pt x="1179" y="23492"/>
                  </a:cubicBezTo>
                  <a:cubicBezTo>
                    <a:pt x="108" y="16741"/>
                    <a:pt x="572" y="9823"/>
                    <a:pt x="2536" y="3489"/>
                  </a:cubicBezTo>
                  <a:cubicBezTo>
                    <a:pt x="2906" y="2287"/>
                    <a:pt x="3370" y="1108"/>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706475" y="1456550"/>
              <a:ext cx="331025" cy="1212375"/>
            </a:xfrm>
            <a:custGeom>
              <a:avLst/>
              <a:gdLst/>
              <a:ahLst/>
              <a:cxnLst/>
              <a:rect l="l" t="t" r="r" b="b"/>
              <a:pathLst>
                <a:path w="13241" h="48495" extrusionOk="0">
                  <a:moveTo>
                    <a:pt x="4085" y="1"/>
                  </a:moveTo>
                  <a:cubicBezTo>
                    <a:pt x="3430" y="1275"/>
                    <a:pt x="2894" y="2632"/>
                    <a:pt x="2442" y="4049"/>
                  </a:cubicBezTo>
                  <a:cubicBezTo>
                    <a:pt x="477" y="10383"/>
                    <a:pt x="1" y="17324"/>
                    <a:pt x="1096" y="24087"/>
                  </a:cubicBezTo>
                  <a:cubicBezTo>
                    <a:pt x="2168" y="30862"/>
                    <a:pt x="4763" y="37315"/>
                    <a:pt x="8609" y="42720"/>
                  </a:cubicBezTo>
                  <a:cubicBezTo>
                    <a:pt x="10026" y="44721"/>
                    <a:pt x="11633" y="46638"/>
                    <a:pt x="13240" y="48495"/>
                  </a:cubicBezTo>
                  <a:lnTo>
                    <a:pt x="13240" y="48352"/>
                  </a:lnTo>
                  <a:cubicBezTo>
                    <a:pt x="11657" y="46518"/>
                    <a:pt x="10085" y="44625"/>
                    <a:pt x="8692" y="42685"/>
                  </a:cubicBezTo>
                  <a:cubicBezTo>
                    <a:pt x="4870" y="37279"/>
                    <a:pt x="2263" y="30850"/>
                    <a:pt x="1191" y="24087"/>
                  </a:cubicBezTo>
                  <a:cubicBezTo>
                    <a:pt x="120" y="17336"/>
                    <a:pt x="584" y="10419"/>
                    <a:pt x="2549" y="4085"/>
                  </a:cubicBezTo>
                  <a:cubicBezTo>
                    <a:pt x="3001" y="2656"/>
                    <a:pt x="3549" y="1287"/>
                    <a:pt x="419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747250" y="1455975"/>
              <a:ext cx="290250" cy="1179925"/>
            </a:xfrm>
            <a:custGeom>
              <a:avLst/>
              <a:gdLst/>
              <a:ahLst/>
              <a:cxnLst/>
              <a:rect l="l" t="t" r="r" b="b"/>
              <a:pathLst>
                <a:path w="11610" h="47197" extrusionOk="0">
                  <a:moveTo>
                    <a:pt x="4359" y="0"/>
                  </a:moveTo>
                  <a:cubicBezTo>
                    <a:pt x="3597" y="1465"/>
                    <a:pt x="2942" y="3048"/>
                    <a:pt x="2442" y="4667"/>
                  </a:cubicBezTo>
                  <a:cubicBezTo>
                    <a:pt x="477" y="11001"/>
                    <a:pt x="1" y="17943"/>
                    <a:pt x="1084" y="24705"/>
                  </a:cubicBezTo>
                  <a:cubicBezTo>
                    <a:pt x="2156" y="31480"/>
                    <a:pt x="4763" y="37933"/>
                    <a:pt x="8597" y="43339"/>
                  </a:cubicBezTo>
                  <a:cubicBezTo>
                    <a:pt x="9538" y="44672"/>
                    <a:pt x="10562" y="45946"/>
                    <a:pt x="11609" y="47196"/>
                  </a:cubicBezTo>
                  <a:lnTo>
                    <a:pt x="11609" y="47053"/>
                  </a:lnTo>
                  <a:cubicBezTo>
                    <a:pt x="10597" y="45827"/>
                    <a:pt x="9597" y="44565"/>
                    <a:pt x="8669" y="43279"/>
                  </a:cubicBezTo>
                  <a:cubicBezTo>
                    <a:pt x="4847" y="37886"/>
                    <a:pt x="2239" y="31456"/>
                    <a:pt x="1168" y="24694"/>
                  </a:cubicBezTo>
                  <a:cubicBezTo>
                    <a:pt x="96" y="17943"/>
                    <a:pt x="560" y="11013"/>
                    <a:pt x="2525" y="4691"/>
                  </a:cubicBezTo>
                  <a:cubicBezTo>
                    <a:pt x="3037" y="3060"/>
                    <a:pt x="3680" y="1476"/>
                    <a:pt x="446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787750" y="1456550"/>
              <a:ext cx="249750" cy="1144525"/>
            </a:xfrm>
            <a:custGeom>
              <a:avLst/>
              <a:gdLst/>
              <a:ahLst/>
              <a:cxnLst/>
              <a:rect l="l" t="t" r="r" b="b"/>
              <a:pathLst>
                <a:path w="9990" h="45781" extrusionOk="0">
                  <a:moveTo>
                    <a:pt x="4667" y="1"/>
                  </a:moveTo>
                  <a:cubicBezTo>
                    <a:pt x="3763" y="1608"/>
                    <a:pt x="3001" y="3382"/>
                    <a:pt x="2441" y="5240"/>
                  </a:cubicBezTo>
                  <a:cubicBezTo>
                    <a:pt x="476" y="11574"/>
                    <a:pt x="0" y="18515"/>
                    <a:pt x="1084" y="25278"/>
                  </a:cubicBezTo>
                  <a:cubicBezTo>
                    <a:pt x="2155" y="32052"/>
                    <a:pt x="4763" y="38506"/>
                    <a:pt x="8596" y="43911"/>
                  </a:cubicBezTo>
                  <a:cubicBezTo>
                    <a:pt x="9049" y="44542"/>
                    <a:pt x="9513" y="45161"/>
                    <a:pt x="9989" y="45780"/>
                  </a:cubicBezTo>
                  <a:lnTo>
                    <a:pt x="9989" y="45614"/>
                  </a:lnTo>
                  <a:cubicBezTo>
                    <a:pt x="9537" y="45030"/>
                    <a:pt x="9097" y="44447"/>
                    <a:pt x="8680" y="43851"/>
                  </a:cubicBezTo>
                  <a:cubicBezTo>
                    <a:pt x="4846" y="38458"/>
                    <a:pt x="2250" y="32029"/>
                    <a:pt x="1179" y="25266"/>
                  </a:cubicBezTo>
                  <a:cubicBezTo>
                    <a:pt x="107" y="18515"/>
                    <a:pt x="560" y="11586"/>
                    <a:pt x="2524" y="5263"/>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827925" y="1456550"/>
              <a:ext cx="209575" cy="1104625"/>
            </a:xfrm>
            <a:custGeom>
              <a:avLst/>
              <a:gdLst/>
              <a:ahLst/>
              <a:cxnLst/>
              <a:rect l="l" t="t" r="r" b="b"/>
              <a:pathLst>
                <a:path w="8383" h="44185" extrusionOk="0">
                  <a:moveTo>
                    <a:pt x="5013" y="1"/>
                  </a:moveTo>
                  <a:cubicBezTo>
                    <a:pt x="3977" y="1751"/>
                    <a:pt x="3096" y="3751"/>
                    <a:pt x="2441" y="5835"/>
                  </a:cubicBezTo>
                  <a:cubicBezTo>
                    <a:pt x="477" y="12169"/>
                    <a:pt x="0" y="19110"/>
                    <a:pt x="1084" y="25873"/>
                  </a:cubicBezTo>
                  <a:cubicBezTo>
                    <a:pt x="2144" y="32517"/>
                    <a:pt x="4656" y="38839"/>
                    <a:pt x="8382" y="44185"/>
                  </a:cubicBezTo>
                  <a:lnTo>
                    <a:pt x="8382" y="44018"/>
                  </a:lnTo>
                  <a:cubicBezTo>
                    <a:pt x="4715" y="38708"/>
                    <a:pt x="2227" y="32445"/>
                    <a:pt x="1191" y="25861"/>
                  </a:cubicBezTo>
                  <a:cubicBezTo>
                    <a:pt x="120" y="19110"/>
                    <a:pt x="584" y="12181"/>
                    <a:pt x="2548" y="5859"/>
                  </a:cubicBezTo>
                  <a:cubicBezTo>
                    <a:pt x="3203" y="3763"/>
                    <a:pt x="4072" y="1763"/>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868400" y="1456550"/>
              <a:ext cx="169100" cy="1056700"/>
            </a:xfrm>
            <a:custGeom>
              <a:avLst/>
              <a:gdLst/>
              <a:ahLst/>
              <a:cxnLst/>
              <a:rect l="l" t="t" r="r" b="b"/>
              <a:pathLst>
                <a:path w="6764" h="42268" extrusionOk="0">
                  <a:moveTo>
                    <a:pt x="5394" y="1"/>
                  </a:moveTo>
                  <a:cubicBezTo>
                    <a:pt x="4168" y="1906"/>
                    <a:pt x="3156" y="4109"/>
                    <a:pt x="2442" y="6430"/>
                  </a:cubicBezTo>
                  <a:cubicBezTo>
                    <a:pt x="477" y="12764"/>
                    <a:pt x="1" y="19706"/>
                    <a:pt x="1084" y="26468"/>
                  </a:cubicBezTo>
                  <a:cubicBezTo>
                    <a:pt x="1977" y="32100"/>
                    <a:pt x="3930" y="37482"/>
                    <a:pt x="6763" y="42268"/>
                  </a:cubicBezTo>
                  <a:lnTo>
                    <a:pt x="6763" y="42077"/>
                  </a:lnTo>
                  <a:cubicBezTo>
                    <a:pt x="3977" y="37351"/>
                    <a:pt x="2072" y="32017"/>
                    <a:pt x="1191" y="26456"/>
                  </a:cubicBezTo>
                  <a:cubicBezTo>
                    <a:pt x="120" y="19706"/>
                    <a:pt x="584" y="12776"/>
                    <a:pt x="2549" y="6454"/>
                  </a:cubicBezTo>
                  <a:cubicBezTo>
                    <a:pt x="3275" y="4120"/>
                    <a:pt x="4287" y="1918"/>
                    <a:pt x="551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908600" y="1480975"/>
              <a:ext cx="128300" cy="971850"/>
            </a:xfrm>
            <a:custGeom>
              <a:avLst/>
              <a:gdLst/>
              <a:ahLst/>
              <a:cxnLst/>
              <a:rect l="l" t="t" r="r" b="b"/>
              <a:pathLst>
                <a:path w="5132" h="38874" extrusionOk="0">
                  <a:moveTo>
                    <a:pt x="5132" y="0"/>
                  </a:moveTo>
                  <a:cubicBezTo>
                    <a:pt x="4036" y="1822"/>
                    <a:pt x="3108" y="3870"/>
                    <a:pt x="2441" y="6037"/>
                  </a:cubicBezTo>
                  <a:cubicBezTo>
                    <a:pt x="476" y="12371"/>
                    <a:pt x="0" y="19312"/>
                    <a:pt x="1084" y="26075"/>
                  </a:cubicBezTo>
                  <a:cubicBezTo>
                    <a:pt x="1798" y="30563"/>
                    <a:pt x="3191" y="34885"/>
                    <a:pt x="5132" y="38874"/>
                  </a:cubicBezTo>
                  <a:lnTo>
                    <a:pt x="5132" y="38660"/>
                  </a:lnTo>
                  <a:cubicBezTo>
                    <a:pt x="3227" y="34731"/>
                    <a:pt x="1881" y="30468"/>
                    <a:pt x="1179" y="26063"/>
                  </a:cubicBezTo>
                  <a:cubicBezTo>
                    <a:pt x="107" y="19312"/>
                    <a:pt x="572" y="12383"/>
                    <a:pt x="2536" y="6060"/>
                  </a:cubicBezTo>
                  <a:cubicBezTo>
                    <a:pt x="3191" y="3965"/>
                    <a:pt x="4084" y="1965"/>
                    <a:pt x="5132" y="179"/>
                  </a:cubicBezTo>
                  <a:lnTo>
                    <a:pt x="51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949075" y="1574425"/>
              <a:ext cx="88425" cy="800725"/>
            </a:xfrm>
            <a:custGeom>
              <a:avLst/>
              <a:gdLst/>
              <a:ahLst/>
              <a:cxnLst/>
              <a:rect l="l" t="t" r="r" b="b"/>
              <a:pathLst>
                <a:path w="3537" h="32029" extrusionOk="0">
                  <a:moveTo>
                    <a:pt x="3513" y="1"/>
                  </a:moveTo>
                  <a:cubicBezTo>
                    <a:pt x="3120" y="941"/>
                    <a:pt x="2739" y="1906"/>
                    <a:pt x="2441" y="2894"/>
                  </a:cubicBezTo>
                  <a:cubicBezTo>
                    <a:pt x="477" y="9228"/>
                    <a:pt x="0" y="16169"/>
                    <a:pt x="1096" y="22932"/>
                  </a:cubicBezTo>
                  <a:cubicBezTo>
                    <a:pt x="1584" y="26063"/>
                    <a:pt x="2417" y="29111"/>
                    <a:pt x="3536" y="32028"/>
                  </a:cubicBezTo>
                  <a:lnTo>
                    <a:pt x="3536" y="31767"/>
                  </a:lnTo>
                  <a:cubicBezTo>
                    <a:pt x="2465" y="28921"/>
                    <a:pt x="1667" y="25956"/>
                    <a:pt x="1191" y="22920"/>
                  </a:cubicBezTo>
                  <a:cubicBezTo>
                    <a:pt x="119" y="16169"/>
                    <a:pt x="584" y="9240"/>
                    <a:pt x="2548" y="2918"/>
                  </a:cubicBezTo>
                  <a:cubicBezTo>
                    <a:pt x="2834" y="2013"/>
                    <a:pt x="3155" y="1108"/>
                    <a:pt x="3536" y="239"/>
                  </a:cubicBezTo>
                  <a:lnTo>
                    <a:pt x="353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992225" y="1709575"/>
              <a:ext cx="44675" cy="552775"/>
            </a:xfrm>
            <a:custGeom>
              <a:avLst/>
              <a:gdLst/>
              <a:ahLst/>
              <a:cxnLst/>
              <a:rect l="l" t="t" r="r" b="b"/>
              <a:pathLst>
                <a:path w="1787" h="22111" extrusionOk="0">
                  <a:moveTo>
                    <a:pt x="1787" y="0"/>
                  </a:moveTo>
                  <a:cubicBezTo>
                    <a:pt x="286" y="5798"/>
                    <a:pt x="1" y="12037"/>
                    <a:pt x="977" y="18145"/>
                  </a:cubicBezTo>
                  <a:cubicBezTo>
                    <a:pt x="1179" y="19479"/>
                    <a:pt x="1465" y="20800"/>
                    <a:pt x="1787" y="22110"/>
                  </a:cubicBezTo>
                  <a:lnTo>
                    <a:pt x="1787" y="21717"/>
                  </a:lnTo>
                  <a:cubicBezTo>
                    <a:pt x="1513" y="20526"/>
                    <a:pt x="1251" y="19336"/>
                    <a:pt x="1060" y="18121"/>
                  </a:cubicBezTo>
                  <a:cubicBezTo>
                    <a:pt x="108" y="12168"/>
                    <a:pt x="358" y="6084"/>
                    <a:pt x="1787" y="405"/>
                  </a:cubicBezTo>
                  <a:lnTo>
                    <a:pt x="178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1213700" y="1066350"/>
            <a:ext cx="6716700" cy="2189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Google Shape;26;p2"/>
          <p:cNvSpPr/>
          <p:nvPr/>
        </p:nvSpPr>
        <p:spPr>
          <a:xfrm>
            <a:off x="1213700" y="3381025"/>
            <a:ext cx="6716700" cy="6105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7" name="Google Shape;27;p2"/>
          <p:cNvGrpSpPr/>
          <p:nvPr/>
        </p:nvGrpSpPr>
        <p:grpSpPr>
          <a:xfrm rot="-5400000">
            <a:off x="1737152" y="-1737108"/>
            <a:ext cx="1786526" cy="5260764"/>
            <a:chOff x="6423700" y="1455975"/>
            <a:chExt cx="613800" cy="1625800"/>
          </a:xfrm>
        </p:grpSpPr>
        <p:sp>
          <p:nvSpPr>
            <p:cNvPr id="28" name="Google Shape;28;p2"/>
            <p:cNvSpPr/>
            <p:nvPr/>
          </p:nvSpPr>
          <p:spPr>
            <a:xfrm>
              <a:off x="6423700" y="1456250"/>
              <a:ext cx="613200" cy="1625525"/>
            </a:xfrm>
            <a:custGeom>
              <a:avLst/>
              <a:gdLst/>
              <a:ahLst/>
              <a:cxnLst/>
              <a:rect l="l" t="t" r="r" b="b"/>
              <a:pathLst>
                <a:path w="24528" h="65021" extrusionOk="0">
                  <a:moveTo>
                    <a:pt x="2406" y="1"/>
                  </a:moveTo>
                  <a:cubicBezTo>
                    <a:pt x="465" y="6311"/>
                    <a:pt x="1" y="13217"/>
                    <a:pt x="1072" y="19956"/>
                  </a:cubicBezTo>
                  <a:cubicBezTo>
                    <a:pt x="2144" y="26730"/>
                    <a:pt x="4751" y="33172"/>
                    <a:pt x="8597" y="38589"/>
                  </a:cubicBezTo>
                  <a:cubicBezTo>
                    <a:pt x="10264" y="40923"/>
                    <a:pt x="12181" y="43149"/>
                    <a:pt x="14038" y="45328"/>
                  </a:cubicBezTo>
                  <a:cubicBezTo>
                    <a:pt x="17729" y="49614"/>
                    <a:pt x="21551" y="54031"/>
                    <a:pt x="23385" y="59425"/>
                  </a:cubicBezTo>
                  <a:cubicBezTo>
                    <a:pt x="23980" y="61175"/>
                    <a:pt x="24361" y="63044"/>
                    <a:pt x="24528" y="65021"/>
                  </a:cubicBezTo>
                  <a:lnTo>
                    <a:pt x="24528" y="64080"/>
                  </a:lnTo>
                  <a:cubicBezTo>
                    <a:pt x="24325" y="62425"/>
                    <a:pt x="23980" y="60866"/>
                    <a:pt x="23480" y="59377"/>
                  </a:cubicBezTo>
                  <a:cubicBezTo>
                    <a:pt x="21646" y="53960"/>
                    <a:pt x="17824" y="49531"/>
                    <a:pt x="14110" y="45245"/>
                  </a:cubicBezTo>
                  <a:cubicBezTo>
                    <a:pt x="12252" y="43078"/>
                    <a:pt x="10324" y="40851"/>
                    <a:pt x="8669" y="38518"/>
                  </a:cubicBezTo>
                  <a:cubicBezTo>
                    <a:pt x="4847" y="33112"/>
                    <a:pt x="2239" y="26683"/>
                    <a:pt x="1168" y="19920"/>
                  </a:cubicBezTo>
                  <a:cubicBezTo>
                    <a:pt x="96" y="13181"/>
                    <a:pt x="560" y="6287"/>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463900" y="1456850"/>
              <a:ext cx="573000" cy="1468675"/>
            </a:xfrm>
            <a:custGeom>
              <a:avLst/>
              <a:gdLst/>
              <a:ahLst/>
              <a:cxnLst/>
              <a:rect l="l" t="t" r="r" b="b"/>
              <a:pathLst>
                <a:path w="22920" h="58747" extrusionOk="0">
                  <a:moveTo>
                    <a:pt x="2596" y="1"/>
                  </a:moveTo>
                  <a:cubicBezTo>
                    <a:pt x="2548" y="132"/>
                    <a:pt x="2500" y="310"/>
                    <a:pt x="2441" y="477"/>
                  </a:cubicBezTo>
                  <a:cubicBezTo>
                    <a:pt x="476" y="6823"/>
                    <a:pt x="0" y="13752"/>
                    <a:pt x="1096" y="20527"/>
                  </a:cubicBezTo>
                  <a:cubicBezTo>
                    <a:pt x="2167" y="27302"/>
                    <a:pt x="4763" y="33743"/>
                    <a:pt x="8608" y="39160"/>
                  </a:cubicBezTo>
                  <a:cubicBezTo>
                    <a:pt x="10275" y="41494"/>
                    <a:pt x="12192" y="43720"/>
                    <a:pt x="14050" y="45899"/>
                  </a:cubicBezTo>
                  <a:cubicBezTo>
                    <a:pt x="17467" y="49840"/>
                    <a:pt x="20955" y="53900"/>
                    <a:pt x="22920" y="58746"/>
                  </a:cubicBezTo>
                  <a:lnTo>
                    <a:pt x="22920" y="58484"/>
                  </a:lnTo>
                  <a:cubicBezTo>
                    <a:pt x="20943" y="53745"/>
                    <a:pt x="17479" y="49733"/>
                    <a:pt x="14133" y="45840"/>
                  </a:cubicBezTo>
                  <a:cubicBezTo>
                    <a:pt x="12264" y="43685"/>
                    <a:pt x="10335" y="41446"/>
                    <a:pt x="8680" y="39113"/>
                  </a:cubicBezTo>
                  <a:cubicBezTo>
                    <a:pt x="4858" y="33707"/>
                    <a:pt x="2250" y="27278"/>
                    <a:pt x="1179" y="20527"/>
                  </a:cubicBezTo>
                  <a:cubicBezTo>
                    <a:pt x="107" y="13764"/>
                    <a:pt x="572" y="6847"/>
                    <a:pt x="2536" y="525"/>
                  </a:cubicBezTo>
                  <a:cubicBezTo>
                    <a:pt x="2596" y="346"/>
                    <a:pt x="2655" y="167"/>
                    <a:pt x="270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504375" y="1456850"/>
              <a:ext cx="532525" cy="1401400"/>
            </a:xfrm>
            <a:custGeom>
              <a:avLst/>
              <a:gdLst/>
              <a:ahLst/>
              <a:cxnLst/>
              <a:rect l="l" t="t" r="r" b="b"/>
              <a:pathLst>
                <a:path w="21301" h="56056" extrusionOk="0">
                  <a:moveTo>
                    <a:pt x="2798" y="1"/>
                  </a:moveTo>
                  <a:cubicBezTo>
                    <a:pt x="2691" y="346"/>
                    <a:pt x="2572" y="703"/>
                    <a:pt x="2453" y="1072"/>
                  </a:cubicBezTo>
                  <a:cubicBezTo>
                    <a:pt x="489" y="7418"/>
                    <a:pt x="0" y="14348"/>
                    <a:pt x="1096" y="21122"/>
                  </a:cubicBezTo>
                  <a:cubicBezTo>
                    <a:pt x="2167" y="27897"/>
                    <a:pt x="4775" y="34338"/>
                    <a:pt x="8609" y="39756"/>
                  </a:cubicBezTo>
                  <a:cubicBezTo>
                    <a:pt x="10275" y="42089"/>
                    <a:pt x="12192" y="44316"/>
                    <a:pt x="14062" y="46495"/>
                  </a:cubicBezTo>
                  <a:cubicBezTo>
                    <a:pt x="16657" y="49519"/>
                    <a:pt x="19324" y="52602"/>
                    <a:pt x="21301" y="56055"/>
                  </a:cubicBezTo>
                  <a:lnTo>
                    <a:pt x="21301" y="55853"/>
                  </a:lnTo>
                  <a:cubicBezTo>
                    <a:pt x="19324" y="52460"/>
                    <a:pt x="16693" y="49412"/>
                    <a:pt x="14133" y="46435"/>
                  </a:cubicBezTo>
                  <a:cubicBezTo>
                    <a:pt x="12276" y="44280"/>
                    <a:pt x="10335" y="42042"/>
                    <a:pt x="8680" y="39708"/>
                  </a:cubicBezTo>
                  <a:cubicBezTo>
                    <a:pt x="4858" y="34303"/>
                    <a:pt x="2251" y="27873"/>
                    <a:pt x="1179" y="21122"/>
                  </a:cubicBezTo>
                  <a:cubicBezTo>
                    <a:pt x="108" y="14360"/>
                    <a:pt x="572" y="7442"/>
                    <a:pt x="2536" y="1120"/>
                  </a:cubicBezTo>
                  <a:cubicBezTo>
                    <a:pt x="2655" y="751"/>
                    <a:pt x="2775" y="370"/>
                    <a:pt x="290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45150" y="1456850"/>
              <a:ext cx="492350" cy="1352575"/>
            </a:xfrm>
            <a:custGeom>
              <a:avLst/>
              <a:gdLst/>
              <a:ahLst/>
              <a:cxnLst/>
              <a:rect l="l" t="t" r="r" b="b"/>
              <a:pathLst>
                <a:path w="19694" h="54103" extrusionOk="0">
                  <a:moveTo>
                    <a:pt x="3025" y="1"/>
                  </a:moveTo>
                  <a:cubicBezTo>
                    <a:pt x="2810" y="537"/>
                    <a:pt x="2620" y="1084"/>
                    <a:pt x="2441" y="1668"/>
                  </a:cubicBezTo>
                  <a:cubicBezTo>
                    <a:pt x="477" y="8014"/>
                    <a:pt x="1" y="14943"/>
                    <a:pt x="1084" y="21718"/>
                  </a:cubicBezTo>
                  <a:cubicBezTo>
                    <a:pt x="2156" y="28492"/>
                    <a:pt x="4763" y="34934"/>
                    <a:pt x="8597" y="40351"/>
                  </a:cubicBezTo>
                  <a:cubicBezTo>
                    <a:pt x="10264" y="42685"/>
                    <a:pt x="12193" y="44911"/>
                    <a:pt x="14050" y="47090"/>
                  </a:cubicBezTo>
                  <a:cubicBezTo>
                    <a:pt x="16003" y="49352"/>
                    <a:pt x="17979" y="51650"/>
                    <a:pt x="19693" y="54103"/>
                  </a:cubicBezTo>
                  <a:lnTo>
                    <a:pt x="19693" y="53936"/>
                  </a:lnTo>
                  <a:cubicBezTo>
                    <a:pt x="17991" y="51531"/>
                    <a:pt x="16038" y="49245"/>
                    <a:pt x="14121" y="47030"/>
                  </a:cubicBezTo>
                  <a:cubicBezTo>
                    <a:pt x="12264" y="44875"/>
                    <a:pt x="10323" y="42637"/>
                    <a:pt x="8680" y="40303"/>
                  </a:cubicBezTo>
                  <a:cubicBezTo>
                    <a:pt x="4846" y="34898"/>
                    <a:pt x="2251" y="28469"/>
                    <a:pt x="1179" y="21718"/>
                  </a:cubicBezTo>
                  <a:cubicBezTo>
                    <a:pt x="108" y="14955"/>
                    <a:pt x="560" y="8037"/>
                    <a:pt x="2525" y="1715"/>
                  </a:cubicBezTo>
                  <a:cubicBezTo>
                    <a:pt x="2703" y="1132"/>
                    <a:pt x="2918" y="572"/>
                    <a:pt x="31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585325" y="1455975"/>
              <a:ext cx="451575" cy="1313275"/>
            </a:xfrm>
            <a:custGeom>
              <a:avLst/>
              <a:gdLst/>
              <a:ahLst/>
              <a:cxnLst/>
              <a:rect l="l" t="t" r="r" b="b"/>
              <a:pathLst>
                <a:path w="18063" h="52531" extrusionOk="0">
                  <a:moveTo>
                    <a:pt x="3251" y="0"/>
                  </a:moveTo>
                  <a:cubicBezTo>
                    <a:pt x="2966" y="750"/>
                    <a:pt x="2680" y="1512"/>
                    <a:pt x="2442" y="2286"/>
                  </a:cubicBezTo>
                  <a:cubicBezTo>
                    <a:pt x="477" y="8620"/>
                    <a:pt x="1" y="15561"/>
                    <a:pt x="1084" y="22324"/>
                  </a:cubicBezTo>
                  <a:cubicBezTo>
                    <a:pt x="2156" y="29099"/>
                    <a:pt x="4763" y="35552"/>
                    <a:pt x="8597" y="40957"/>
                  </a:cubicBezTo>
                  <a:cubicBezTo>
                    <a:pt x="10264" y="43303"/>
                    <a:pt x="12193" y="45529"/>
                    <a:pt x="14050" y="47708"/>
                  </a:cubicBezTo>
                  <a:cubicBezTo>
                    <a:pt x="15408" y="49280"/>
                    <a:pt x="16789" y="50875"/>
                    <a:pt x="18063" y="52530"/>
                  </a:cubicBezTo>
                  <a:lnTo>
                    <a:pt x="18063" y="52364"/>
                  </a:lnTo>
                  <a:cubicBezTo>
                    <a:pt x="16801" y="50744"/>
                    <a:pt x="15443" y="49173"/>
                    <a:pt x="14122" y="47625"/>
                  </a:cubicBezTo>
                  <a:cubicBezTo>
                    <a:pt x="12264" y="45470"/>
                    <a:pt x="10324" y="43243"/>
                    <a:pt x="8681" y="40898"/>
                  </a:cubicBezTo>
                  <a:cubicBezTo>
                    <a:pt x="4847" y="35504"/>
                    <a:pt x="2251" y="29075"/>
                    <a:pt x="1180" y="22312"/>
                  </a:cubicBezTo>
                  <a:cubicBezTo>
                    <a:pt x="108" y="15561"/>
                    <a:pt x="560" y="8632"/>
                    <a:pt x="2525" y="2310"/>
                  </a:cubicBezTo>
                  <a:cubicBezTo>
                    <a:pt x="2763" y="1524"/>
                    <a:pt x="3049" y="750"/>
                    <a:pt x="335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625825" y="1456550"/>
              <a:ext cx="411075" cy="1277275"/>
            </a:xfrm>
            <a:custGeom>
              <a:avLst/>
              <a:gdLst/>
              <a:ahLst/>
              <a:cxnLst/>
              <a:rect l="l" t="t" r="r" b="b"/>
              <a:pathLst>
                <a:path w="16443" h="51091" extrusionOk="0">
                  <a:moveTo>
                    <a:pt x="3512" y="1"/>
                  </a:moveTo>
                  <a:cubicBezTo>
                    <a:pt x="3108" y="918"/>
                    <a:pt x="2739" y="1870"/>
                    <a:pt x="2441" y="2858"/>
                  </a:cubicBezTo>
                  <a:cubicBezTo>
                    <a:pt x="476" y="9192"/>
                    <a:pt x="0" y="16134"/>
                    <a:pt x="1084" y="22897"/>
                  </a:cubicBezTo>
                  <a:cubicBezTo>
                    <a:pt x="2155" y="29671"/>
                    <a:pt x="4763" y="36124"/>
                    <a:pt x="8608" y="41530"/>
                  </a:cubicBezTo>
                  <a:cubicBezTo>
                    <a:pt x="10275" y="43875"/>
                    <a:pt x="12192" y="46102"/>
                    <a:pt x="14050" y="48281"/>
                  </a:cubicBezTo>
                  <a:cubicBezTo>
                    <a:pt x="14859" y="49197"/>
                    <a:pt x="15657" y="50138"/>
                    <a:pt x="16443" y="51090"/>
                  </a:cubicBezTo>
                  <a:lnTo>
                    <a:pt x="16443" y="50936"/>
                  </a:lnTo>
                  <a:cubicBezTo>
                    <a:pt x="15669" y="50019"/>
                    <a:pt x="14895" y="49114"/>
                    <a:pt x="14121" y="48221"/>
                  </a:cubicBezTo>
                  <a:cubicBezTo>
                    <a:pt x="12264" y="46054"/>
                    <a:pt x="10335" y="43828"/>
                    <a:pt x="8680" y="41494"/>
                  </a:cubicBezTo>
                  <a:cubicBezTo>
                    <a:pt x="4858" y="36089"/>
                    <a:pt x="2250" y="29659"/>
                    <a:pt x="1179" y="22897"/>
                  </a:cubicBezTo>
                  <a:cubicBezTo>
                    <a:pt x="107" y="16146"/>
                    <a:pt x="572" y="9228"/>
                    <a:pt x="2536" y="2894"/>
                  </a:cubicBezTo>
                  <a:cubicBezTo>
                    <a:pt x="2846" y="1906"/>
                    <a:pt x="3203" y="930"/>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666300" y="1456550"/>
              <a:ext cx="371200" cy="1244525"/>
            </a:xfrm>
            <a:custGeom>
              <a:avLst/>
              <a:gdLst/>
              <a:ahLst/>
              <a:cxnLst/>
              <a:rect l="l" t="t" r="r" b="b"/>
              <a:pathLst>
                <a:path w="14848" h="49781" extrusionOk="0">
                  <a:moveTo>
                    <a:pt x="3763" y="1"/>
                  </a:moveTo>
                  <a:cubicBezTo>
                    <a:pt x="3263" y="1096"/>
                    <a:pt x="2822" y="2263"/>
                    <a:pt x="2441" y="3454"/>
                  </a:cubicBezTo>
                  <a:cubicBezTo>
                    <a:pt x="477" y="9788"/>
                    <a:pt x="0" y="16729"/>
                    <a:pt x="1096" y="23492"/>
                  </a:cubicBezTo>
                  <a:cubicBezTo>
                    <a:pt x="2179" y="30266"/>
                    <a:pt x="4763" y="36720"/>
                    <a:pt x="8609" y="42125"/>
                  </a:cubicBezTo>
                  <a:cubicBezTo>
                    <a:pt x="10275" y="44471"/>
                    <a:pt x="12192" y="46697"/>
                    <a:pt x="14050" y="48876"/>
                  </a:cubicBezTo>
                  <a:cubicBezTo>
                    <a:pt x="14324" y="49174"/>
                    <a:pt x="14574" y="49483"/>
                    <a:pt x="14847" y="49781"/>
                  </a:cubicBezTo>
                  <a:lnTo>
                    <a:pt x="14847" y="49638"/>
                  </a:lnTo>
                  <a:cubicBezTo>
                    <a:pt x="14609" y="49352"/>
                    <a:pt x="14359" y="49078"/>
                    <a:pt x="14133" y="48816"/>
                  </a:cubicBezTo>
                  <a:cubicBezTo>
                    <a:pt x="12264" y="46661"/>
                    <a:pt x="10335" y="44423"/>
                    <a:pt x="8680" y="42089"/>
                  </a:cubicBezTo>
                  <a:cubicBezTo>
                    <a:pt x="4858" y="36684"/>
                    <a:pt x="2251" y="30255"/>
                    <a:pt x="1179" y="23492"/>
                  </a:cubicBezTo>
                  <a:cubicBezTo>
                    <a:pt x="108" y="16741"/>
                    <a:pt x="572" y="9823"/>
                    <a:pt x="2536" y="3489"/>
                  </a:cubicBezTo>
                  <a:cubicBezTo>
                    <a:pt x="2906" y="2287"/>
                    <a:pt x="3370" y="1108"/>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706475" y="1456550"/>
              <a:ext cx="331025" cy="1212375"/>
            </a:xfrm>
            <a:custGeom>
              <a:avLst/>
              <a:gdLst/>
              <a:ahLst/>
              <a:cxnLst/>
              <a:rect l="l" t="t" r="r" b="b"/>
              <a:pathLst>
                <a:path w="13241" h="48495" extrusionOk="0">
                  <a:moveTo>
                    <a:pt x="4085" y="1"/>
                  </a:moveTo>
                  <a:cubicBezTo>
                    <a:pt x="3430" y="1275"/>
                    <a:pt x="2894" y="2632"/>
                    <a:pt x="2442" y="4049"/>
                  </a:cubicBezTo>
                  <a:cubicBezTo>
                    <a:pt x="477" y="10383"/>
                    <a:pt x="1" y="17324"/>
                    <a:pt x="1096" y="24087"/>
                  </a:cubicBezTo>
                  <a:cubicBezTo>
                    <a:pt x="2168" y="30862"/>
                    <a:pt x="4763" y="37315"/>
                    <a:pt x="8609" y="42720"/>
                  </a:cubicBezTo>
                  <a:cubicBezTo>
                    <a:pt x="10026" y="44721"/>
                    <a:pt x="11633" y="46638"/>
                    <a:pt x="13240" y="48495"/>
                  </a:cubicBezTo>
                  <a:lnTo>
                    <a:pt x="13240" y="48352"/>
                  </a:lnTo>
                  <a:cubicBezTo>
                    <a:pt x="11657" y="46518"/>
                    <a:pt x="10085" y="44625"/>
                    <a:pt x="8692" y="42685"/>
                  </a:cubicBezTo>
                  <a:cubicBezTo>
                    <a:pt x="4870" y="37279"/>
                    <a:pt x="2263" y="30850"/>
                    <a:pt x="1191" y="24087"/>
                  </a:cubicBezTo>
                  <a:cubicBezTo>
                    <a:pt x="120" y="17336"/>
                    <a:pt x="584" y="10419"/>
                    <a:pt x="2549" y="4085"/>
                  </a:cubicBezTo>
                  <a:cubicBezTo>
                    <a:pt x="3001" y="2656"/>
                    <a:pt x="3549" y="1287"/>
                    <a:pt x="419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747250" y="1455975"/>
              <a:ext cx="290250" cy="1179925"/>
            </a:xfrm>
            <a:custGeom>
              <a:avLst/>
              <a:gdLst/>
              <a:ahLst/>
              <a:cxnLst/>
              <a:rect l="l" t="t" r="r" b="b"/>
              <a:pathLst>
                <a:path w="11610" h="47197" extrusionOk="0">
                  <a:moveTo>
                    <a:pt x="4359" y="0"/>
                  </a:moveTo>
                  <a:cubicBezTo>
                    <a:pt x="3597" y="1465"/>
                    <a:pt x="2942" y="3048"/>
                    <a:pt x="2442" y="4667"/>
                  </a:cubicBezTo>
                  <a:cubicBezTo>
                    <a:pt x="477" y="11001"/>
                    <a:pt x="1" y="17943"/>
                    <a:pt x="1084" y="24705"/>
                  </a:cubicBezTo>
                  <a:cubicBezTo>
                    <a:pt x="2156" y="31480"/>
                    <a:pt x="4763" y="37933"/>
                    <a:pt x="8597" y="43339"/>
                  </a:cubicBezTo>
                  <a:cubicBezTo>
                    <a:pt x="9538" y="44672"/>
                    <a:pt x="10562" y="45946"/>
                    <a:pt x="11609" y="47196"/>
                  </a:cubicBezTo>
                  <a:lnTo>
                    <a:pt x="11609" y="47053"/>
                  </a:lnTo>
                  <a:cubicBezTo>
                    <a:pt x="10597" y="45827"/>
                    <a:pt x="9597" y="44565"/>
                    <a:pt x="8669" y="43279"/>
                  </a:cubicBezTo>
                  <a:cubicBezTo>
                    <a:pt x="4847" y="37886"/>
                    <a:pt x="2239" y="31456"/>
                    <a:pt x="1168" y="24694"/>
                  </a:cubicBezTo>
                  <a:cubicBezTo>
                    <a:pt x="96" y="17943"/>
                    <a:pt x="560" y="11013"/>
                    <a:pt x="2525" y="4691"/>
                  </a:cubicBezTo>
                  <a:cubicBezTo>
                    <a:pt x="3037" y="3060"/>
                    <a:pt x="3680" y="1476"/>
                    <a:pt x="446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787750" y="1456550"/>
              <a:ext cx="249750" cy="1144525"/>
            </a:xfrm>
            <a:custGeom>
              <a:avLst/>
              <a:gdLst/>
              <a:ahLst/>
              <a:cxnLst/>
              <a:rect l="l" t="t" r="r" b="b"/>
              <a:pathLst>
                <a:path w="9990" h="45781" extrusionOk="0">
                  <a:moveTo>
                    <a:pt x="4667" y="1"/>
                  </a:moveTo>
                  <a:cubicBezTo>
                    <a:pt x="3763" y="1608"/>
                    <a:pt x="3001" y="3382"/>
                    <a:pt x="2441" y="5240"/>
                  </a:cubicBezTo>
                  <a:cubicBezTo>
                    <a:pt x="476" y="11574"/>
                    <a:pt x="0" y="18515"/>
                    <a:pt x="1084" y="25278"/>
                  </a:cubicBezTo>
                  <a:cubicBezTo>
                    <a:pt x="2155" y="32052"/>
                    <a:pt x="4763" y="38506"/>
                    <a:pt x="8596" y="43911"/>
                  </a:cubicBezTo>
                  <a:cubicBezTo>
                    <a:pt x="9049" y="44542"/>
                    <a:pt x="9513" y="45161"/>
                    <a:pt x="9989" y="45780"/>
                  </a:cubicBezTo>
                  <a:lnTo>
                    <a:pt x="9989" y="45614"/>
                  </a:lnTo>
                  <a:cubicBezTo>
                    <a:pt x="9537" y="45030"/>
                    <a:pt x="9097" y="44447"/>
                    <a:pt x="8680" y="43851"/>
                  </a:cubicBezTo>
                  <a:cubicBezTo>
                    <a:pt x="4846" y="38458"/>
                    <a:pt x="2250" y="32029"/>
                    <a:pt x="1179" y="25266"/>
                  </a:cubicBezTo>
                  <a:cubicBezTo>
                    <a:pt x="107" y="18515"/>
                    <a:pt x="560" y="11586"/>
                    <a:pt x="2524" y="5263"/>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827925" y="1456550"/>
              <a:ext cx="209575" cy="1104625"/>
            </a:xfrm>
            <a:custGeom>
              <a:avLst/>
              <a:gdLst/>
              <a:ahLst/>
              <a:cxnLst/>
              <a:rect l="l" t="t" r="r" b="b"/>
              <a:pathLst>
                <a:path w="8383" h="44185" extrusionOk="0">
                  <a:moveTo>
                    <a:pt x="5013" y="1"/>
                  </a:moveTo>
                  <a:cubicBezTo>
                    <a:pt x="3977" y="1751"/>
                    <a:pt x="3096" y="3751"/>
                    <a:pt x="2441" y="5835"/>
                  </a:cubicBezTo>
                  <a:cubicBezTo>
                    <a:pt x="477" y="12169"/>
                    <a:pt x="0" y="19110"/>
                    <a:pt x="1084" y="25873"/>
                  </a:cubicBezTo>
                  <a:cubicBezTo>
                    <a:pt x="2144" y="32517"/>
                    <a:pt x="4656" y="38839"/>
                    <a:pt x="8382" y="44185"/>
                  </a:cubicBezTo>
                  <a:lnTo>
                    <a:pt x="8382" y="44018"/>
                  </a:lnTo>
                  <a:cubicBezTo>
                    <a:pt x="4715" y="38708"/>
                    <a:pt x="2227" y="32445"/>
                    <a:pt x="1191" y="25861"/>
                  </a:cubicBezTo>
                  <a:cubicBezTo>
                    <a:pt x="120" y="19110"/>
                    <a:pt x="584" y="12181"/>
                    <a:pt x="2548" y="5859"/>
                  </a:cubicBezTo>
                  <a:cubicBezTo>
                    <a:pt x="3203" y="3763"/>
                    <a:pt x="4072" y="1763"/>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868400" y="1456550"/>
              <a:ext cx="169100" cy="1056700"/>
            </a:xfrm>
            <a:custGeom>
              <a:avLst/>
              <a:gdLst/>
              <a:ahLst/>
              <a:cxnLst/>
              <a:rect l="l" t="t" r="r" b="b"/>
              <a:pathLst>
                <a:path w="6764" h="42268" extrusionOk="0">
                  <a:moveTo>
                    <a:pt x="5394" y="1"/>
                  </a:moveTo>
                  <a:cubicBezTo>
                    <a:pt x="4168" y="1906"/>
                    <a:pt x="3156" y="4109"/>
                    <a:pt x="2442" y="6430"/>
                  </a:cubicBezTo>
                  <a:cubicBezTo>
                    <a:pt x="477" y="12764"/>
                    <a:pt x="1" y="19706"/>
                    <a:pt x="1084" y="26468"/>
                  </a:cubicBezTo>
                  <a:cubicBezTo>
                    <a:pt x="1977" y="32100"/>
                    <a:pt x="3930" y="37482"/>
                    <a:pt x="6763" y="42268"/>
                  </a:cubicBezTo>
                  <a:lnTo>
                    <a:pt x="6763" y="42077"/>
                  </a:lnTo>
                  <a:cubicBezTo>
                    <a:pt x="3977" y="37351"/>
                    <a:pt x="2072" y="32017"/>
                    <a:pt x="1191" y="26456"/>
                  </a:cubicBezTo>
                  <a:cubicBezTo>
                    <a:pt x="120" y="19706"/>
                    <a:pt x="584" y="12776"/>
                    <a:pt x="2549" y="6454"/>
                  </a:cubicBezTo>
                  <a:cubicBezTo>
                    <a:pt x="3275" y="4120"/>
                    <a:pt x="4287" y="1918"/>
                    <a:pt x="551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908600" y="1480975"/>
              <a:ext cx="128300" cy="971850"/>
            </a:xfrm>
            <a:custGeom>
              <a:avLst/>
              <a:gdLst/>
              <a:ahLst/>
              <a:cxnLst/>
              <a:rect l="l" t="t" r="r" b="b"/>
              <a:pathLst>
                <a:path w="5132" h="38874" extrusionOk="0">
                  <a:moveTo>
                    <a:pt x="5132" y="0"/>
                  </a:moveTo>
                  <a:cubicBezTo>
                    <a:pt x="4036" y="1822"/>
                    <a:pt x="3108" y="3870"/>
                    <a:pt x="2441" y="6037"/>
                  </a:cubicBezTo>
                  <a:cubicBezTo>
                    <a:pt x="476" y="12371"/>
                    <a:pt x="0" y="19312"/>
                    <a:pt x="1084" y="26075"/>
                  </a:cubicBezTo>
                  <a:cubicBezTo>
                    <a:pt x="1798" y="30563"/>
                    <a:pt x="3191" y="34885"/>
                    <a:pt x="5132" y="38874"/>
                  </a:cubicBezTo>
                  <a:lnTo>
                    <a:pt x="5132" y="38660"/>
                  </a:lnTo>
                  <a:cubicBezTo>
                    <a:pt x="3227" y="34731"/>
                    <a:pt x="1881" y="30468"/>
                    <a:pt x="1179" y="26063"/>
                  </a:cubicBezTo>
                  <a:cubicBezTo>
                    <a:pt x="107" y="19312"/>
                    <a:pt x="572" y="12383"/>
                    <a:pt x="2536" y="6060"/>
                  </a:cubicBezTo>
                  <a:cubicBezTo>
                    <a:pt x="3191" y="3965"/>
                    <a:pt x="4084" y="1965"/>
                    <a:pt x="5132" y="179"/>
                  </a:cubicBezTo>
                  <a:lnTo>
                    <a:pt x="51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949075" y="1574425"/>
              <a:ext cx="88425" cy="800725"/>
            </a:xfrm>
            <a:custGeom>
              <a:avLst/>
              <a:gdLst/>
              <a:ahLst/>
              <a:cxnLst/>
              <a:rect l="l" t="t" r="r" b="b"/>
              <a:pathLst>
                <a:path w="3537" h="32029" extrusionOk="0">
                  <a:moveTo>
                    <a:pt x="3513" y="1"/>
                  </a:moveTo>
                  <a:cubicBezTo>
                    <a:pt x="3120" y="941"/>
                    <a:pt x="2739" y="1906"/>
                    <a:pt x="2441" y="2894"/>
                  </a:cubicBezTo>
                  <a:cubicBezTo>
                    <a:pt x="477" y="9228"/>
                    <a:pt x="0" y="16169"/>
                    <a:pt x="1096" y="22932"/>
                  </a:cubicBezTo>
                  <a:cubicBezTo>
                    <a:pt x="1584" y="26063"/>
                    <a:pt x="2417" y="29111"/>
                    <a:pt x="3536" y="32028"/>
                  </a:cubicBezTo>
                  <a:lnTo>
                    <a:pt x="3536" y="31767"/>
                  </a:lnTo>
                  <a:cubicBezTo>
                    <a:pt x="2465" y="28921"/>
                    <a:pt x="1667" y="25956"/>
                    <a:pt x="1191" y="22920"/>
                  </a:cubicBezTo>
                  <a:cubicBezTo>
                    <a:pt x="119" y="16169"/>
                    <a:pt x="584" y="9240"/>
                    <a:pt x="2548" y="2918"/>
                  </a:cubicBezTo>
                  <a:cubicBezTo>
                    <a:pt x="2834" y="2013"/>
                    <a:pt x="3155" y="1108"/>
                    <a:pt x="3536" y="239"/>
                  </a:cubicBezTo>
                  <a:lnTo>
                    <a:pt x="353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992225" y="1709575"/>
              <a:ext cx="44675" cy="552775"/>
            </a:xfrm>
            <a:custGeom>
              <a:avLst/>
              <a:gdLst/>
              <a:ahLst/>
              <a:cxnLst/>
              <a:rect l="l" t="t" r="r" b="b"/>
              <a:pathLst>
                <a:path w="1787" h="22111" extrusionOk="0">
                  <a:moveTo>
                    <a:pt x="1787" y="0"/>
                  </a:moveTo>
                  <a:cubicBezTo>
                    <a:pt x="286" y="5798"/>
                    <a:pt x="1" y="12037"/>
                    <a:pt x="977" y="18145"/>
                  </a:cubicBezTo>
                  <a:cubicBezTo>
                    <a:pt x="1179" y="19479"/>
                    <a:pt x="1465" y="20800"/>
                    <a:pt x="1787" y="22110"/>
                  </a:cubicBezTo>
                  <a:lnTo>
                    <a:pt x="1787" y="21717"/>
                  </a:lnTo>
                  <a:cubicBezTo>
                    <a:pt x="1513" y="20526"/>
                    <a:pt x="1251" y="19336"/>
                    <a:pt x="1060" y="18121"/>
                  </a:cubicBezTo>
                  <a:cubicBezTo>
                    <a:pt x="108" y="12168"/>
                    <a:pt x="358" y="6084"/>
                    <a:pt x="1787" y="405"/>
                  </a:cubicBezTo>
                  <a:lnTo>
                    <a:pt x="178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2"/>
          <p:cNvSpPr txBox="1">
            <a:spLocks noGrp="1"/>
          </p:cNvSpPr>
          <p:nvPr>
            <p:ph type="ctrTitle"/>
          </p:nvPr>
        </p:nvSpPr>
        <p:spPr>
          <a:xfrm>
            <a:off x="1518025" y="1143450"/>
            <a:ext cx="6108000" cy="20352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191919"/>
              </a:buClr>
              <a:buSzPts val="5200"/>
              <a:buNone/>
              <a:defRPr sz="5500">
                <a:latin typeface="Arial" panose="020B0604020202020204" pitchFamily="34" charset="0"/>
                <a:cs typeface="Arial" panose="020B0604020202020204" pitchFamily="34" charset="0"/>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dirty="0"/>
          </a:p>
        </p:txBody>
      </p:sp>
      <p:sp>
        <p:nvSpPr>
          <p:cNvPr id="44" name="Google Shape;44;p2"/>
          <p:cNvSpPr txBox="1">
            <a:spLocks noGrp="1"/>
          </p:cNvSpPr>
          <p:nvPr>
            <p:ph type="subTitle" idx="1"/>
          </p:nvPr>
        </p:nvSpPr>
        <p:spPr>
          <a:xfrm>
            <a:off x="2307650" y="3413350"/>
            <a:ext cx="4528800" cy="359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800">
                <a:solidFill>
                  <a:schemeClr val="dk1"/>
                </a:solidFill>
                <a:latin typeface="Arial" panose="020B0604020202020204" pitchFamily="34" charset="0"/>
                <a:cs typeface="Arial" panose="020B0604020202020204" pitchFamily="34" charset="0"/>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93"/>
        <p:cNvGrpSpPr/>
        <p:nvPr/>
      </p:nvGrpSpPr>
      <p:grpSpPr>
        <a:xfrm>
          <a:off x="0" y="0"/>
          <a:ext cx="0" cy="0"/>
          <a:chOff x="0" y="0"/>
          <a:chExt cx="0" cy="0"/>
        </a:xfrm>
      </p:grpSpPr>
      <p:grpSp>
        <p:nvGrpSpPr>
          <p:cNvPr id="1194" name="Google Shape;1194;p25"/>
          <p:cNvGrpSpPr/>
          <p:nvPr/>
        </p:nvGrpSpPr>
        <p:grpSpPr>
          <a:xfrm flipH="1">
            <a:off x="-11397" y="3441608"/>
            <a:ext cx="2140568" cy="1701902"/>
            <a:chOff x="5005075" y="2239400"/>
            <a:chExt cx="749525" cy="595925"/>
          </a:xfrm>
        </p:grpSpPr>
        <p:sp>
          <p:nvSpPr>
            <p:cNvPr id="1195" name="Google Shape;1195;p25"/>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5"/>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5"/>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5"/>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5"/>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5"/>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5"/>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5"/>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5"/>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5"/>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5"/>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5"/>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5"/>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5"/>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25"/>
          <p:cNvGrpSpPr/>
          <p:nvPr/>
        </p:nvGrpSpPr>
        <p:grpSpPr>
          <a:xfrm rot="-5400000">
            <a:off x="6764145" y="14501"/>
            <a:ext cx="2394066" cy="2365402"/>
            <a:chOff x="3884100" y="2447750"/>
            <a:chExt cx="843575" cy="833475"/>
          </a:xfrm>
        </p:grpSpPr>
        <p:sp>
          <p:nvSpPr>
            <p:cNvPr id="1210" name="Google Shape;1210;p25"/>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5"/>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5"/>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5"/>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5"/>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5"/>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5"/>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5"/>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5"/>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5"/>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5"/>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5"/>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5"/>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5"/>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5"/>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5"/>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5"/>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5"/>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5"/>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5"/>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25"/>
          <p:cNvGrpSpPr/>
          <p:nvPr/>
        </p:nvGrpSpPr>
        <p:grpSpPr>
          <a:xfrm rot="5400000" flipH="1">
            <a:off x="-14205" y="14501"/>
            <a:ext cx="2394066" cy="2365402"/>
            <a:chOff x="3884100" y="2447750"/>
            <a:chExt cx="843575" cy="833475"/>
          </a:xfrm>
        </p:grpSpPr>
        <p:sp>
          <p:nvSpPr>
            <p:cNvPr id="1231" name="Google Shape;1231;p25"/>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5"/>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5"/>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5"/>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5"/>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5"/>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5"/>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25"/>
          <p:cNvGrpSpPr/>
          <p:nvPr/>
        </p:nvGrpSpPr>
        <p:grpSpPr>
          <a:xfrm>
            <a:off x="7014828" y="3441608"/>
            <a:ext cx="2140568" cy="1701902"/>
            <a:chOff x="5005075" y="2239400"/>
            <a:chExt cx="749525" cy="595925"/>
          </a:xfrm>
        </p:grpSpPr>
        <p:sp>
          <p:nvSpPr>
            <p:cNvPr id="1252" name="Google Shape;1252;p25"/>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5"/>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5"/>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5"/>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5"/>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5"/>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5"/>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5"/>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5"/>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266"/>
        <p:cNvGrpSpPr/>
        <p:nvPr/>
      </p:nvGrpSpPr>
      <p:grpSpPr>
        <a:xfrm>
          <a:off x="0" y="0"/>
          <a:ext cx="0" cy="0"/>
          <a:chOff x="0" y="0"/>
          <a:chExt cx="0" cy="0"/>
        </a:xfrm>
      </p:grpSpPr>
      <p:grpSp>
        <p:nvGrpSpPr>
          <p:cNvPr id="1267" name="Google Shape;1267;p26"/>
          <p:cNvGrpSpPr/>
          <p:nvPr/>
        </p:nvGrpSpPr>
        <p:grpSpPr>
          <a:xfrm rot="5400000">
            <a:off x="-11417" y="3248433"/>
            <a:ext cx="1906480" cy="1883654"/>
            <a:chOff x="3884100" y="2447750"/>
            <a:chExt cx="843575" cy="833475"/>
          </a:xfrm>
        </p:grpSpPr>
        <p:sp>
          <p:nvSpPr>
            <p:cNvPr id="1268" name="Google Shape;1268;p26"/>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6"/>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6"/>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6"/>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6"/>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6"/>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6"/>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6"/>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6"/>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6"/>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6"/>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6"/>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6"/>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6"/>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6"/>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6"/>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6"/>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6"/>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6"/>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6"/>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26"/>
          <p:cNvGrpSpPr/>
          <p:nvPr/>
        </p:nvGrpSpPr>
        <p:grpSpPr>
          <a:xfrm rot="5400000">
            <a:off x="6561538" y="2566414"/>
            <a:ext cx="1412219" cy="3741959"/>
            <a:chOff x="2771175" y="2473050"/>
            <a:chExt cx="613475" cy="1625525"/>
          </a:xfrm>
        </p:grpSpPr>
        <p:sp>
          <p:nvSpPr>
            <p:cNvPr id="1289" name="Google Shape;1289;p26"/>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6"/>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6"/>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6"/>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6"/>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6"/>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6"/>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6"/>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26"/>
          <p:cNvGrpSpPr/>
          <p:nvPr/>
        </p:nvGrpSpPr>
        <p:grpSpPr>
          <a:xfrm rot="-5400000">
            <a:off x="1164863" y="-1183736"/>
            <a:ext cx="1412219" cy="3741959"/>
            <a:chOff x="2771175" y="2473050"/>
            <a:chExt cx="613475" cy="1625525"/>
          </a:xfrm>
        </p:grpSpPr>
        <p:sp>
          <p:nvSpPr>
            <p:cNvPr id="1305" name="Google Shape;1305;p26"/>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6"/>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6"/>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6"/>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6"/>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6"/>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6"/>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26"/>
          <p:cNvGrpSpPr/>
          <p:nvPr/>
        </p:nvGrpSpPr>
        <p:grpSpPr>
          <a:xfrm rot="-5400000">
            <a:off x="7235008" y="6008"/>
            <a:ext cx="1906480" cy="1883654"/>
            <a:chOff x="3884100" y="2447750"/>
            <a:chExt cx="843575" cy="833475"/>
          </a:xfrm>
        </p:grpSpPr>
        <p:sp>
          <p:nvSpPr>
            <p:cNvPr id="1321" name="Google Shape;1321;p26"/>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6"/>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6"/>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6"/>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6"/>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6"/>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6"/>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6"/>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6"/>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6"/>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6"/>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6"/>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6"/>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6"/>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6"/>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6"/>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6"/>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6"/>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5"/>
        <p:cNvGrpSpPr/>
        <p:nvPr/>
      </p:nvGrpSpPr>
      <p:grpSpPr>
        <a:xfrm>
          <a:off x="0" y="0"/>
          <a:ext cx="0" cy="0"/>
          <a:chOff x="0" y="0"/>
          <a:chExt cx="0" cy="0"/>
        </a:xfrm>
      </p:grpSpPr>
      <p:sp>
        <p:nvSpPr>
          <p:cNvPr id="46" name="Google Shape;46;p3"/>
          <p:cNvSpPr/>
          <p:nvPr/>
        </p:nvSpPr>
        <p:spPr>
          <a:xfrm>
            <a:off x="1729950" y="2184525"/>
            <a:ext cx="5684100" cy="17682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 name="Google Shape;47;p3"/>
          <p:cNvSpPr/>
          <p:nvPr/>
        </p:nvSpPr>
        <p:spPr>
          <a:xfrm>
            <a:off x="3876888" y="709025"/>
            <a:ext cx="1390200" cy="1316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3"/>
          <p:cNvGrpSpPr/>
          <p:nvPr/>
        </p:nvGrpSpPr>
        <p:grpSpPr>
          <a:xfrm flipH="1">
            <a:off x="147" y="-204"/>
            <a:ext cx="4323585" cy="5143432"/>
            <a:chOff x="5588175" y="1772375"/>
            <a:chExt cx="1282050" cy="1525200"/>
          </a:xfrm>
        </p:grpSpPr>
        <p:sp>
          <p:nvSpPr>
            <p:cNvPr id="49" name="Google Shape;49;p3"/>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3"/>
          <p:cNvGrpSpPr/>
          <p:nvPr/>
        </p:nvGrpSpPr>
        <p:grpSpPr>
          <a:xfrm rot="10800000" flipH="1">
            <a:off x="4820422" y="-204"/>
            <a:ext cx="4323585" cy="5143432"/>
            <a:chOff x="5588175" y="1772375"/>
            <a:chExt cx="1282050" cy="1525200"/>
          </a:xfrm>
        </p:grpSpPr>
        <p:sp>
          <p:nvSpPr>
            <p:cNvPr id="70" name="Google Shape;70;p3"/>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3"/>
          <p:cNvSpPr txBox="1">
            <a:spLocks noGrp="1"/>
          </p:cNvSpPr>
          <p:nvPr>
            <p:ph type="title"/>
          </p:nvPr>
        </p:nvSpPr>
        <p:spPr>
          <a:xfrm>
            <a:off x="2145138" y="2375725"/>
            <a:ext cx="48537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000">
                <a:latin typeface="Arial" panose="020B0604020202020204" pitchFamily="34" charset="0"/>
                <a:cs typeface="Arial" panose="020B0604020202020204" pitchFamily="34"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91" name="Google Shape;91;p3"/>
          <p:cNvSpPr txBox="1">
            <a:spLocks noGrp="1"/>
          </p:cNvSpPr>
          <p:nvPr>
            <p:ph type="title" idx="2" hasCustomPrompt="1"/>
          </p:nvPr>
        </p:nvSpPr>
        <p:spPr>
          <a:xfrm>
            <a:off x="4009338" y="848579"/>
            <a:ext cx="1125300" cy="1065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6000" b="0">
                <a:latin typeface="Arial" panose="020B0604020202020204" pitchFamily="34" charset="0"/>
                <a:cs typeface="Arial" panose="020B06040202020202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92" name="Google Shape;92;p3"/>
          <p:cNvSpPr txBox="1">
            <a:spLocks noGrp="1"/>
          </p:cNvSpPr>
          <p:nvPr>
            <p:ph type="subTitle" idx="1"/>
          </p:nvPr>
        </p:nvSpPr>
        <p:spPr>
          <a:xfrm>
            <a:off x="2145138" y="3289900"/>
            <a:ext cx="4853700" cy="47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dk1"/>
                </a:solidFill>
                <a:latin typeface="Arial" panose="020B0604020202020204" pitchFamily="34" charset="0"/>
                <a:cs typeface="Arial" panose="020B0604020202020204" pitchFamily="34" charset="0"/>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3"/>
        <p:cNvGrpSpPr/>
        <p:nvPr/>
      </p:nvGrpSpPr>
      <p:grpSpPr>
        <a:xfrm>
          <a:off x="0" y="0"/>
          <a:ext cx="0" cy="0"/>
          <a:chOff x="0" y="0"/>
          <a:chExt cx="0" cy="0"/>
        </a:xfrm>
      </p:grpSpPr>
      <p:sp>
        <p:nvSpPr>
          <p:cNvPr id="134" name="Google Shape;134;p5"/>
          <p:cNvSpPr/>
          <p:nvPr/>
        </p:nvSpPr>
        <p:spPr>
          <a:xfrm>
            <a:off x="4711050" y="2650200"/>
            <a:ext cx="3066900" cy="18633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2403001" y="1386300"/>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1434450" y="2650200"/>
            <a:ext cx="3066900" cy="18633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5679601" y="1386300"/>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138;p5"/>
          <p:cNvGrpSpPr/>
          <p:nvPr/>
        </p:nvGrpSpPr>
        <p:grpSpPr>
          <a:xfrm>
            <a:off x="42" y="15"/>
            <a:ext cx="2854763" cy="2416971"/>
            <a:chOff x="5876925" y="1069000"/>
            <a:chExt cx="1135275" cy="961175"/>
          </a:xfrm>
        </p:grpSpPr>
        <p:sp>
          <p:nvSpPr>
            <p:cNvPr id="139" name="Google Shape;139;p5"/>
            <p:cNvSpPr/>
            <p:nvPr/>
          </p:nvSpPr>
          <p:spPr>
            <a:xfrm>
              <a:off x="5876925" y="1069900"/>
              <a:ext cx="1135275" cy="960275"/>
            </a:xfrm>
            <a:custGeom>
              <a:avLst/>
              <a:gdLst/>
              <a:ahLst/>
              <a:cxnLst/>
              <a:rect l="l" t="t" r="r" b="b"/>
              <a:pathLst>
                <a:path w="45411" h="38411" extrusionOk="0">
                  <a:moveTo>
                    <a:pt x="45244" y="1"/>
                  </a:moveTo>
                  <a:cubicBezTo>
                    <a:pt x="44244" y="5549"/>
                    <a:pt x="41862" y="10907"/>
                    <a:pt x="38291" y="15598"/>
                  </a:cubicBezTo>
                  <a:cubicBezTo>
                    <a:pt x="34338" y="20789"/>
                    <a:pt x="29194" y="24813"/>
                    <a:pt x="23420" y="27218"/>
                  </a:cubicBezTo>
                  <a:cubicBezTo>
                    <a:pt x="21026" y="28230"/>
                    <a:pt x="18479" y="28980"/>
                    <a:pt x="16014" y="29707"/>
                  </a:cubicBezTo>
                  <a:cubicBezTo>
                    <a:pt x="13585" y="30421"/>
                    <a:pt x="11073" y="31183"/>
                    <a:pt x="8703" y="32159"/>
                  </a:cubicBezTo>
                  <a:cubicBezTo>
                    <a:pt x="6322" y="33148"/>
                    <a:pt x="2631" y="35053"/>
                    <a:pt x="0" y="38172"/>
                  </a:cubicBezTo>
                  <a:lnTo>
                    <a:pt x="0" y="38410"/>
                  </a:lnTo>
                  <a:cubicBezTo>
                    <a:pt x="2619" y="35231"/>
                    <a:pt x="6358" y="33290"/>
                    <a:pt x="8763" y="32314"/>
                  </a:cubicBezTo>
                  <a:cubicBezTo>
                    <a:pt x="11132" y="31326"/>
                    <a:pt x="13645" y="30588"/>
                    <a:pt x="16062" y="29873"/>
                  </a:cubicBezTo>
                  <a:cubicBezTo>
                    <a:pt x="18526" y="29147"/>
                    <a:pt x="21074" y="28385"/>
                    <a:pt x="23479" y="27373"/>
                  </a:cubicBezTo>
                  <a:cubicBezTo>
                    <a:pt x="29277" y="24944"/>
                    <a:pt x="34433" y="20908"/>
                    <a:pt x="38410" y="15693"/>
                  </a:cubicBezTo>
                  <a:cubicBezTo>
                    <a:pt x="41993" y="10966"/>
                    <a:pt x="44398" y="5585"/>
                    <a:pt x="454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5877200" y="1069600"/>
              <a:ext cx="1082900" cy="895375"/>
            </a:xfrm>
            <a:custGeom>
              <a:avLst/>
              <a:gdLst/>
              <a:ahLst/>
              <a:cxnLst/>
              <a:rect l="l" t="t" r="r" b="b"/>
              <a:pathLst>
                <a:path w="43316" h="35815" extrusionOk="0">
                  <a:moveTo>
                    <a:pt x="43149" y="1"/>
                  </a:moveTo>
                  <a:cubicBezTo>
                    <a:pt x="42090" y="5359"/>
                    <a:pt x="39744" y="10502"/>
                    <a:pt x="36303" y="15026"/>
                  </a:cubicBezTo>
                  <a:cubicBezTo>
                    <a:pt x="32338" y="20229"/>
                    <a:pt x="27207" y="24242"/>
                    <a:pt x="21432" y="26659"/>
                  </a:cubicBezTo>
                  <a:cubicBezTo>
                    <a:pt x="19039" y="27671"/>
                    <a:pt x="16491" y="28409"/>
                    <a:pt x="14026" y="29135"/>
                  </a:cubicBezTo>
                  <a:cubicBezTo>
                    <a:pt x="11598" y="29850"/>
                    <a:pt x="9085" y="30612"/>
                    <a:pt x="6716" y="31600"/>
                  </a:cubicBezTo>
                  <a:cubicBezTo>
                    <a:pt x="4882" y="32350"/>
                    <a:pt x="2299" y="33648"/>
                    <a:pt x="1" y="35612"/>
                  </a:cubicBezTo>
                  <a:lnTo>
                    <a:pt x="1" y="35815"/>
                  </a:lnTo>
                  <a:cubicBezTo>
                    <a:pt x="2311" y="33814"/>
                    <a:pt x="4942" y="32505"/>
                    <a:pt x="6776" y="31743"/>
                  </a:cubicBezTo>
                  <a:cubicBezTo>
                    <a:pt x="9145" y="30755"/>
                    <a:pt x="11657" y="30016"/>
                    <a:pt x="14062" y="29302"/>
                  </a:cubicBezTo>
                  <a:cubicBezTo>
                    <a:pt x="16539" y="28576"/>
                    <a:pt x="19087" y="27814"/>
                    <a:pt x="21492" y="26802"/>
                  </a:cubicBezTo>
                  <a:cubicBezTo>
                    <a:pt x="27278" y="24373"/>
                    <a:pt x="32445" y="20349"/>
                    <a:pt x="36422" y="15122"/>
                  </a:cubicBezTo>
                  <a:cubicBezTo>
                    <a:pt x="39887" y="10562"/>
                    <a:pt x="42244" y="5382"/>
                    <a:pt x="433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5877200" y="1069000"/>
              <a:ext cx="1029925" cy="843300"/>
            </a:xfrm>
            <a:custGeom>
              <a:avLst/>
              <a:gdLst/>
              <a:ahLst/>
              <a:cxnLst/>
              <a:rect l="l" t="t" r="r" b="b"/>
              <a:pathLst>
                <a:path w="41197" h="33732" extrusionOk="0">
                  <a:moveTo>
                    <a:pt x="41030" y="1"/>
                  </a:moveTo>
                  <a:cubicBezTo>
                    <a:pt x="39934" y="5168"/>
                    <a:pt x="37625" y="10109"/>
                    <a:pt x="34327" y="14479"/>
                  </a:cubicBezTo>
                  <a:cubicBezTo>
                    <a:pt x="30362" y="19670"/>
                    <a:pt x="25230" y="23682"/>
                    <a:pt x="19456" y="26099"/>
                  </a:cubicBezTo>
                  <a:cubicBezTo>
                    <a:pt x="17063" y="27111"/>
                    <a:pt x="14515" y="27850"/>
                    <a:pt x="12038" y="28588"/>
                  </a:cubicBezTo>
                  <a:cubicBezTo>
                    <a:pt x="9621" y="29290"/>
                    <a:pt x="7097" y="30052"/>
                    <a:pt x="4740" y="31040"/>
                  </a:cubicBezTo>
                  <a:cubicBezTo>
                    <a:pt x="3430" y="31588"/>
                    <a:pt x="1715" y="32410"/>
                    <a:pt x="1" y="33553"/>
                  </a:cubicBezTo>
                  <a:lnTo>
                    <a:pt x="1" y="33731"/>
                  </a:lnTo>
                  <a:cubicBezTo>
                    <a:pt x="1727" y="32553"/>
                    <a:pt x="3466" y="31719"/>
                    <a:pt x="4799" y="31171"/>
                  </a:cubicBezTo>
                  <a:cubicBezTo>
                    <a:pt x="7157" y="30183"/>
                    <a:pt x="9681" y="29445"/>
                    <a:pt x="12086" y="28731"/>
                  </a:cubicBezTo>
                  <a:cubicBezTo>
                    <a:pt x="14562" y="28004"/>
                    <a:pt x="17098" y="27242"/>
                    <a:pt x="19515" y="26230"/>
                  </a:cubicBezTo>
                  <a:cubicBezTo>
                    <a:pt x="25302" y="23801"/>
                    <a:pt x="30469" y="19765"/>
                    <a:pt x="34446" y="14550"/>
                  </a:cubicBezTo>
                  <a:cubicBezTo>
                    <a:pt x="37779" y="10157"/>
                    <a:pt x="40077" y="5180"/>
                    <a:pt x="41197"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5876925" y="1069600"/>
              <a:ext cx="977525" cy="798350"/>
            </a:xfrm>
            <a:custGeom>
              <a:avLst/>
              <a:gdLst/>
              <a:ahLst/>
              <a:cxnLst/>
              <a:rect l="l" t="t" r="r" b="b"/>
              <a:pathLst>
                <a:path w="39101" h="31934" extrusionOk="0">
                  <a:moveTo>
                    <a:pt x="38933" y="1"/>
                  </a:moveTo>
                  <a:cubicBezTo>
                    <a:pt x="37790" y="4942"/>
                    <a:pt x="35540" y="9669"/>
                    <a:pt x="32337" y="13872"/>
                  </a:cubicBezTo>
                  <a:cubicBezTo>
                    <a:pt x="28385" y="19063"/>
                    <a:pt x="23241" y="23087"/>
                    <a:pt x="17466" y="25492"/>
                  </a:cubicBezTo>
                  <a:cubicBezTo>
                    <a:pt x="15073" y="26504"/>
                    <a:pt x="12525" y="27254"/>
                    <a:pt x="10061" y="27980"/>
                  </a:cubicBezTo>
                  <a:cubicBezTo>
                    <a:pt x="7632" y="28695"/>
                    <a:pt x="5120" y="29445"/>
                    <a:pt x="2750" y="30433"/>
                  </a:cubicBezTo>
                  <a:cubicBezTo>
                    <a:pt x="1953" y="30755"/>
                    <a:pt x="1012" y="31207"/>
                    <a:pt x="0" y="31755"/>
                  </a:cubicBezTo>
                  <a:lnTo>
                    <a:pt x="0" y="31933"/>
                  </a:lnTo>
                  <a:cubicBezTo>
                    <a:pt x="1024" y="31374"/>
                    <a:pt x="1988" y="30921"/>
                    <a:pt x="2810" y="30576"/>
                  </a:cubicBezTo>
                  <a:cubicBezTo>
                    <a:pt x="5179" y="29600"/>
                    <a:pt x="7691" y="28850"/>
                    <a:pt x="10108" y="28135"/>
                  </a:cubicBezTo>
                  <a:cubicBezTo>
                    <a:pt x="12573" y="27409"/>
                    <a:pt x="15121" y="26647"/>
                    <a:pt x="17526" y="25635"/>
                  </a:cubicBezTo>
                  <a:cubicBezTo>
                    <a:pt x="23324" y="23218"/>
                    <a:pt x="28480" y="19182"/>
                    <a:pt x="32456" y="13955"/>
                  </a:cubicBezTo>
                  <a:cubicBezTo>
                    <a:pt x="35671" y="9728"/>
                    <a:pt x="37933" y="4966"/>
                    <a:pt x="3910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5876925" y="1069300"/>
              <a:ext cx="924225" cy="759050"/>
            </a:xfrm>
            <a:custGeom>
              <a:avLst/>
              <a:gdLst/>
              <a:ahLst/>
              <a:cxnLst/>
              <a:rect l="l" t="t" r="r" b="b"/>
              <a:pathLst>
                <a:path w="36969" h="30362" extrusionOk="0">
                  <a:moveTo>
                    <a:pt x="36802" y="1"/>
                  </a:moveTo>
                  <a:cubicBezTo>
                    <a:pt x="35612" y="4740"/>
                    <a:pt x="33421" y="9264"/>
                    <a:pt x="30361" y="13300"/>
                  </a:cubicBezTo>
                  <a:cubicBezTo>
                    <a:pt x="26396" y="18491"/>
                    <a:pt x="21265" y="22516"/>
                    <a:pt x="15490" y="24921"/>
                  </a:cubicBezTo>
                  <a:cubicBezTo>
                    <a:pt x="13085" y="25933"/>
                    <a:pt x="10549" y="26683"/>
                    <a:pt x="8084" y="27409"/>
                  </a:cubicBezTo>
                  <a:cubicBezTo>
                    <a:pt x="5655" y="28123"/>
                    <a:pt x="3143" y="28885"/>
                    <a:pt x="774" y="29862"/>
                  </a:cubicBezTo>
                  <a:cubicBezTo>
                    <a:pt x="536" y="29969"/>
                    <a:pt x="262" y="30076"/>
                    <a:pt x="0" y="30195"/>
                  </a:cubicBezTo>
                  <a:lnTo>
                    <a:pt x="0" y="30362"/>
                  </a:lnTo>
                  <a:cubicBezTo>
                    <a:pt x="286" y="30219"/>
                    <a:pt x="560" y="30100"/>
                    <a:pt x="833" y="30005"/>
                  </a:cubicBezTo>
                  <a:cubicBezTo>
                    <a:pt x="3203" y="29016"/>
                    <a:pt x="5715" y="28278"/>
                    <a:pt x="8120" y="27564"/>
                  </a:cubicBezTo>
                  <a:cubicBezTo>
                    <a:pt x="10597" y="26826"/>
                    <a:pt x="13145" y="26075"/>
                    <a:pt x="15550" y="25063"/>
                  </a:cubicBezTo>
                  <a:cubicBezTo>
                    <a:pt x="21336" y="22635"/>
                    <a:pt x="26503" y="18598"/>
                    <a:pt x="30480" y="13372"/>
                  </a:cubicBezTo>
                  <a:cubicBezTo>
                    <a:pt x="33564" y="9312"/>
                    <a:pt x="35766" y="4763"/>
                    <a:pt x="3696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5876925" y="1069000"/>
              <a:ext cx="870950" cy="724525"/>
            </a:xfrm>
            <a:custGeom>
              <a:avLst/>
              <a:gdLst/>
              <a:ahLst/>
              <a:cxnLst/>
              <a:rect l="l" t="t" r="r" b="b"/>
              <a:pathLst>
                <a:path w="34838" h="28981" extrusionOk="0">
                  <a:moveTo>
                    <a:pt x="34671" y="1"/>
                  </a:moveTo>
                  <a:cubicBezTo>
                    <a:pt x="33457" y="4549"/>
                    <a:pt x="31325" y="8859"/>
                    <a:pt x="28385" y="12729"/>
                  </a:cubicBezTo>
                  <a:cubicBezTo>
                    <a:pt x="24420" y="17932"/>
                    <a:pt x="19288" y="21944"/>
                    <a:pt x="13514" y="24361"/>
                  </a:cubicBezTo>
                  <a:cubicBezTo>
                    <a:pt x="11120" y="25373"/>
                    <a:pt x="8573" y="26111"/>
                    <a:pt x="6096" y="26838"/>
                  </a:cubicBezTo>
                  <a:cubicBezTo>
                    <a:pt x="4072" y="27433"/>
                    <a:pt x="2012" y="28064"/>
                    <a:pt x="0" y="28826"/>
                  </a:cubicBezTo>
                  <a:lnTo>
                    <a:pt x="0" y="28981"/>
                  </a:lnTo>
                  <a:cubicBezTo>
                    <a:pt x="2024" y="28231"/>
                    <a:pt x="4108" y="27600"/>
                    <a:pt x="6144" y="26992"/>
                  </a:cubicBezTo>
                  <a:cubicBezTo>
                    <a:pt x="8620" y="26266"/>
                    <a:pt x="11156" y="25504"/>
                    <a:pt x="13573" y="24492"/>
                  </a:cubicBezTo>
                  <a:cubicBezTo>
                    <a:pt x="19360" y="22063"/>
                    <a:pt x="24527" y="18027"/>
                    <a:pt x="28504" y="12800"/>
                  </a:cubicBezTo>
                  <a:cubicBezTo>
                    <a:pt x="31456" y="8919"/>
                    <a:pt x="33623" y="4561"/>
                    <a:pt x="3483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5876925" y="1069000"/>
              <a:ext cx="817375" cy="692675"/>
            </a:xfrm>
            <a:custGeom>
              <a:avLst/>
              <a:gdLst/>
              <a:ahLst/>
              <a:cxnLst/>
              <a:rect l="l" t="t" r="r" b="b"/>
              <a:pathLst>
                <a:path w="32695" h="27707" extrusionOk="0">
                  <a:moveTo>
                    <a:pt x="32528" y="1"/>
                  </a:moveTo>
                  <a:cubicBezTo>
                    <a:pt x="31278" y="4335"/>
                    <a:pt x="29218" y="8442"/>
                    <a:pt x="26396" y="12157"/>
                  </a:cubicBezTo>
                  <a:cubicBezTo>
                    <a:pt x="22443" y="17348"/>
                    <a:pt x="17312" y="21361"/>
                    <a:pt x="11537" y="23778"/>
                  </a:cubicBezTo>
                  <a:cubicBezTo>
                    <a:pt x="9132" y="24790"/>
                    <a:pt x="6596" y="25528"/>
                    <a:pt x="4120" y="26266"/>
                  </a:cubicBezTo>
                  <a:cubicBezTo>
                    <a:pt x="2762" y="26659"/>
                    <a:pt x="1381" y="27076"/>
                    <a:pt x="0" y="27540"/>
                  </a:cubicBezTo>
                  <a:lnTo>
                    <a:pt x="0" y="27707"/>
                  </a:lnTo>
                  <a:cubicBezTo>
                    <a:pt x="1381" y="27242"/>
                    <a:pt x="2786" y="26826"/>
                    <a:pt x="4167" y="26409"/>
                  </a:cubicBezTo>
                  <a:cubicBezTo>
                    <a:pt x="6632" y="25683"/>
                    <a:pt x="9180" y="24921"/>
                    <a:pt x="11597" y="23909"/>
                  </a:cubicBezTo>
                  <a:cubicBezTo>
                    <a:pt x="17383" y="21480"/>
                    <a:pt x="22550" y="17444"/>
                    <a:pt x="26515" y="12229"/>
                  </a:cubicBezTo>
                  <a:cubicBezTo>
                    <a:pt x="29349" y="8502"/>
                    <a:pt x="31444" y="4347"/>
                    <a:pt x="3269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5876925" y="1069000"/>
              <a:ext cx="763500" cy="662025"/>
            </a:xfrm>
            <a:custGeom>
              <a:avLst/>
              <a:gdLst/>
              <a:ahLst/>
              <a:cxnLst/>
              <a:rect l="l" t="t" r="r" b="b"/>
              <a:pathLst>
                <a:path w="30540" h="26481" extrusionOk="0">
                  <a:moveTo>
                    <a:pt x="30373" y="1"/>
                  </a:moveTo>
                  <a:cubicBezTo>
                    <a:pt x="29123" y="4132"/>
                    <a:pt x="27099" y="8050"/>
                    <a:pt x="24420" y="11574"/>
                  </a:cubicBezTo>
                  <a:cubicBezTo>
                    <a:pt x="20467" y="16765"/>
                    <a:pt x="15323" y="20789"/>
                    <a:pt x="9549" y="23194"/>
                  </a:cubicBezTo>
                  <a:cubicBezTo>
                    <a:pt x="7156" y="24206"/>
                    <a:pt x="4608" y="24956"/>
                    <a:pt x="2143" y="25683"/>
                  </a:cubicBezTo>
                  <a:cubicBezTo>
                    <a:pt x="1441" y="25885"/>
                    <a:pt x="726" y="26099"/>
                    <a:pt x="0" y="26326"/>
                  </a:cubicBezTo>
                  <a:lnTo>
                    <a:pt x="0" y="26480"/>
                  </a:lnTo>
                  <a:cubicBezTo>
                    <a:pt x="726" y="26266"/>
                    <a:pt x="1453" y="26040"/>
                    <a:pt x="2167" y="25826"/>
                  </a:cubicBezTo>
                  <a:cubicBezTo>
                    <a:pt x="4643" y="25099"/>
                    <a:pt x="7179" y="24337"/>
                    <a:pt x="9596" y="23325"/>
                  </a:cubicBezTo>
                  <a:cubicBezTo>
                    <a:pt x="15383" y="20896"/>
                    <a:pt x="20550" y="16872"/>
                    <a:pt x="24527" y="11645"/>
                  </a:cubicBezTo>
                  <a:cubicBezTo>
                    <a:pt x="27230" y="8085"/>
                    <a:pt x="29254" y="4144"/>
                    <a:pt x="3054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5876925" y="1069000"/>
              <a:ext cx="709025" cy="632850"/>
            </a:xfrm>
            <a:custGeom>
              <a:avLst/>
              <a:gdLst/>
              <a:ahLst/>
              <a:cxnLst/>
              <a:rect l="l" t="t" r="r" b="b"/>
              <a:pathLst>
                <a:path w="28361" h="25314" extrusionOk="0">
                  <a:moveTo>
                    <a:pt x="28206" y="1"/>
                  </a:moveTo>
                  <a:cubicBezTo>
                    <a:pt x="26932" y="3906"/>
                    <a:pt x="24991" y="7633"/>
                    <a:pt x="22431" y="10990"/>
                  </a:cubicBezTo>
                  <a:cubicBezTo>
                    <a:pt x="18467" y="16182"/>
                    <a:pt x="13335" y="20206"/>
                    <a:pt x="7560" y="22611"/>
                  </a:cubicBezTo>
                  <a:cubicBezTo>
                    <a:pt x="5167" y="23623"/>
                    <a:pt x="2619" y="24373"/>
                    <a:pt x="143" y="25099"/>
                  </a:cubicBezTo>
                  <a:cubicBezTo>
                    <a:pt x="107" y="25111"/>
                    <a:pt x="48" y="25123"/>
                    <a:pt x="0" y="25147"/>
                  </a:cubicBezTo>
                  <a:lnTo>
                    <a:pt x="0" y="25314"/>
                  </a:lnTo>
                  <a:cubicBezTo>
                    <a:pt x="60" y="25290"/>
                    <a:pt x="131" y="25266"/>
                    <a:pt x="191" y="25242"/>
                  </a:cubicBezTo>
                  <a:cubicBezTo>
                    <a:pt x="2667" y="24516"/>
                    <a:pt x="5203" y="23754"/>
                    <a:pt x="7620" y="22742"/>
                  </a:cubicBezTo>
                  <a:cubicBezTo>
                    <a:pt x="13406" y="20325"/>
                    <a:pt x="18574" y="16289"/>
                    <a:pt x="22550" y="11062"/>
                  </a:cubicBezTo>
                  <a:cubicBezTo>
                    <a:pt x="25122" y="7669"/>
                    <a:pt x="27087" y="3918"/>
                    <a:pt x="2836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5876925" y="1069600"/>
              <a:ext cx="654850" cy="603075"/>
            </a:xfrm>
            <a:custGeom>
              <a:avLst/>
              <a:gdLst/>
              <a:ahLst/>
              <a:cxnLst/>
              <a:rect l="l" t="t" r="r" b="b"/>
              <a:pathLst>
                <a:path w="26194" h="24123" extrusionOk="0">
                  <a:moveTo>
                    <a:pt x="26027" y="1"/>
                  </a:moveTo>
                  <a:cubicBezTo>
                    <a:pt x="24765" y="3680"/>
                    <a:pt x="22884" y="7192"/>
                    <a:pt x="20443" y="10383"/>
                  </a:cubicBezTo>
                  <a:cubicBezTo>
                    <a:pt x="16490" y="15586"/>
                    <a:pt x="11359" y="19598"/>
                    <a:pt x="5584" y="22015"/>
                  </a:cubicBezTo>
                  <a:cubicBezTo>
                    <a:pt x="3762" y="22765"/>
                    <a:pt x="1869" y="23373"/>
                    <a:pt x="0" y="23956"/>
                  </a:cubicBezTo>
                  <a:lnTo>
                    <a:pt x="0" y="24123"/>
                  </a:lnTo>
                  <a:cubicBezTo>
                    <a:pt x="1893" y="23539"/>
                    <a:pt x="3810" y="22932"/>
                    <a:pt x="5644" y="22158"/>
                  </a:cubicBezTo>
                  <a:cubicBezTo>
                    <a:pt x="11430" y="19729"/>
                    <a:pt x="16597" y="15693"/>
                    <a:pt x="20562" y="10478"/>
                  </a:cubicBezTo>
                  <a:cubicBezTo>
                    <a:pt x="23027" y="7240"/>
                    <a:pt x="24908" y="3704"/>
                    <a:pt x="2619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5876925" y="1069600"/>
              <a:ext cx="600075" cy="573025"/>
            </a:xfrm>
            <a:custGeom>
              <a:avLst/>
              <a:gdLst/>
              <a:ahLst/>
              <a:cxnLst/>
              <a:rect l="l" t="t" r="r" b="b"/>
              <a:pathLst>
                <a:path w="24003" h="22921" extrusionOk="0">
                  <a:moveTo>
                    <a:pt x="23836" y="1"/>
                  </a:moveTo>
                  <a:cubicBezTo>
                    <a:pt x="22574" y="3465"/>
                    <a:pt x="20776" y="6787"/>
                    <a:pt x="18467" y="9811"/>
                  </a:cubicBezTo>
                  <a:cubicBezTo>
                    <a:pt x="14514" y="15003"/>
                    <a:pt x="9370" y="19015"/>
                    <a:pt x="3596" y="21432"/>
                  </a:cubicBezTo>
                  <a:cubicBezTo>
                    <a:pt x="2417" y="21920"/>
                    <a:pt x="1214" y="22349"/>
                    <a:pt x="0" y="22754"/>
                  </a:cubicBezTo>
                  <a:lnTo>
                    <a:pt x="0" y="22920"/>
                  </a:lnTo>
                  <a:cubicBezTo>
                    <a:pt x="1226" y="22515"/>
                    <a:pt x="2453" y="22087"/>
                    <a:pt x="3655" y="21575"/>
                  </a:cubicBezTo>
                  <a:cubicBezTo>
                    <a:pt x="9442" y="19146"/>
                    <a:pt x="14609" y="15122"/>
                    <a:pt x="18586" y="9895"/>
                  </a:cubicBezTo>
                  <a:cubicBezTo>
                    <a:pt x="20907" y="6847"/>
                    <a:pt x="22741" y="3489"/>
                    <a:pt x="2400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5877200" y="1069000"/>
              <a:ext cx="545050" cy="541475"/>
            </a:xfrm>
            <a:custGeom>
              <a:avLst/>
              <a:gdLst/>
              <a:ahLst/>
              <a:cxnLst/>
              <a:rect l="l" t="t" r="r" b="b"/>
              <a:pathLst>
                <a:path w="21802" h="21659" extrusionOk="0">
                  <a:moveTo>
                    <a:pt x="21646" y="1"/>
                  </a:moveTo>
                  <a:cubicBezTo>
                    <a:pt x="20373" y="3287"/>
                    <a:pt x="18646" y="6395"/>
                    <a:pt x="16479" y="9252"/>
                  </a:cubicBezTo>
                  <a:cubicBezTo>
                    <a:pt x="12514" y="14443"/>
                    <a:pt x="7383" y="18468"/>
                    <a:pt x="1608" y="20873"/>
                  </a:cubicBezTo>
                  <a:cubicBezTo>
                    <a:pt x="1072" y="21099"/>
                    <a:pt x="537" y="21301"/>
                    <a:pt x="1" y="21504"/>
                  </a:cubicBezTo>
                  <a:lnTo>
                    <a:pt x="1" y="21658"/>
                  </a:lnTo>
                  <a:cubicBezTo>
                    <a:pt x="572" y="21456"/>
                    <a:pt x="1120" y="21242"/>
                    <a:pt x="1668" y="21004"/>
                  </a:cubicBezTo>
                  <a:cubicBezTo>
                    <a:pt x="7454" y="18575"/>
                    <a:pt x="12622" y="14550"/>
                    <a:pt x="16598" y="9324"/>
                  </a:cubicBezTo>
                  <a:cubicBezTo>
                    <a:pt x="18801" y="6430"/>
                    <a:pt x="20539" y="3299"/>
                    <a:pt x="218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5876925" y="1069600"/>
              <a:ext cx="489650" cy="506650"/>
            </a:xfrm>
            <a:custGeom>
              <a:avLst/>
              <a:gdLst/>
              <a:ahLst/>
              <a:cxnLst/>
              <a:rect l="l" t="t" r="r" b="b"/>
              <a:pathLst>
                <a:path w="19586" h="20266" extrusionOk="0">
                  <a:moveTo>
                    <a:pt x="19419" y="1"/>
                  </a:moveTo>
                  <a:cubicBezTo>
                    <a:pt x="18205" y="3049"/>
                    <a:pt x="16550" y="5966"/>
                    <a:pt x="14490" y="8645"/>
                  </a:cubicBezTo>
                  <a:cubicBezTo>
                    <a:pt x="10620" y="13729"/>
                    <a:pt x="5620" y="17682"/>
                    <a:pt x="0" y="20110"/>
                  </a:cubicBezTo>
                  <a:lnTo>
                    <a:pt x="0" y="20265"/>
                  </a:lnTo>
                  <a:cubicBezTo>
                    <a:pt x="5667" y="17824"/>
                    <a:pt x="10716" y="13860"/>
                    <a:pt x="14609" y="8740"/>
                  </a:cubicBezTo>
                  <a:cubicBezTo>
                    <a:pt x="16681" y="6025"/>
                    <a:pt x="18348" y="3073"/>
                    <a:pt x="1958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5876925" y="1069900"/>
              <a:ext cx="434300" cy="469125"/>
            </a:xfrm>
            <a:custGeom>
              <a:avLst/>
              <a:gdLst/>
              <a:ahLst/>
              <a:cxnLst/>
              <a:rect l="l" t="t" r="r" b="b"/>
              <a:pathLst>
                <a:path w="17372" h="18765" extrusionOk="0">
                  <a:moveTo>
                    <a:pt x="17205" y="1"/>
                  </a:moveTo>
                  <a:cubicBezTo>
                    <a:pt x="16014" y="2834"/>
                    <a:pt x="14430" y="5537"/>
                    <a:pt x="12513" y="8049"/>
                  </a:cubicBezTo>
                  <a:cubicBezTo>
                    <a:pt x="9108" y="12526"/>
                    <a:pt x="4822" y="16134"/>
                    <a:pt x="0" y="18586"/>
                  </a:cubicBezTo>
                  <a:lnTo>
                    <a:pt x="0" y="18765"/>
                  </a:lnTo>
                  <a:cubicBezTo>
                    <a:pt x="4870" y="16300"/>
                    <a:pt x="9192" y="12669"/>
                    <a:pt x="12633" y="8156"/>
                  </a:cubicBezTo>
                  <a:cubicBezTo>
                    <a:pt x="14573" y="5609"/>
                    <a:pt x="16157" y="2870"/>
                    <a:pt x="1737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5"/>
          <p:cNvGrpSpPr/>
          <p:nvPr/>
        </p:nvGrpSpPr>
        <p:grpSpPr>
          <a:xfrm rot="10800000">
            <a:off x="6289241" y="2726525"/>
            <a:ext cx="2854763" cy="2416971"/>
            <a:chOff x="5876925" y="1069000"/>
            <a:chExt cx="1135275" cy="961175"/>
          </a:xfrm>
        </p:grpSpPr>
        <p:sp>
          <p:nvSpPr>
            <p:cNvPr id="154" name="Google Shape;154;p5"/>
            <p:cNvSpPr/>
            <p:nvPr/>
          </p:nvSpPr>
          <p:spPr>
            <a:xfrm>
              <a:off x="5876925" y="1069900"/>
              <a:ext cx="1135275" cy="960275"/>
            </a:xfrm>
            <a:custGeom>
              <a:avLst/>
              <a:gdLst/>
              <a:ahLst/>
              <a:cxnLst/>
              <a:rect l="l" t="t" r="r" b="b"/>
              <a:pathLst>
                <a:path w="45411" h="38411" extrusionOk="0">
                  <a:moveTo>
                    <a:pt x="45244" y="1"/>
                  </a:moveTo>
                  <a:cubicBezTo>
                    <a:pt x="44244" y="5549"/>
                    <a:pt x="41862" y="10907"/>
                    <a:pt x="38291" y="15598"/>
                  </a:cubicBezTo>
                  <a:cubicBezTo>
                    <a:pt x="34338" y="20789"/>
                    <a:pt x="29194" y="24813"/>
                    <a:pt x="23420" y="27218"/>
                  </a:cubicBezTo>
                  <a:cubicBezTo>
                    <a:pt x="21026" y="28230"/>
                    <a:pt x="18479" y="28980"/>
                    <a:pt x="16014" y="29707"/>
                  </a:cubicBezTo>
                  <a:cubicBezTo>
                    <a:pt x="13585" y="30421"/>
                    <a:pt x="11073" y="31183"/>
                    <a:pt x="8703" y="32159"/>
                  </a:cubicBezTo>
                  <a:cubicBezTo>
                    <a:pt x="6322" y="33148"/>
                    <a:pt x="2631" y="35053"/>
                    <a:pt x="0" y="38172"/>
                  </a:cubicBezTo>
                  <a:lnTo>
                    <a:pt x="0" y="38410"/>
                  </a:lnTo>
                  <a:cubicBezTo>
                    <a:pt x="2619" y="35231"/>
                    <a:pt x="6358" y="33290"/>
                    <a:pt x="8763" y="32314"/>
                  </a:cubicBezTo>
                  <a:cubicBezTo>
                    <a:pt x="11132" y="31326"/>
                    <a:pt x="13645" y="30588"/>
                    <a:pt x="16062" y="29873"/>
                  </a:cubicBezTo>
                  <a:cubicBezTo>
                    <a:pt x="18526" y="29147"/>
                    <a:pt x="21074" y="28385"/>
                    <a:pt x="23479" y="27373"/>
                  </a:cubicBezTo>
                  <a:cubicBezTo>
                    <a:pt x="29277" y="24944"/>
                    <a:pt x="34433" y="20908"/>
                    <a:pt x="38410" y="15693"/>
                  </a:cubicBezTo>
                  <a:cubicBezTo>
                    <a:pt x="41993" y="10966"/>
                    <a:pt x="44398" y="5585"/>
                    <a:pt x="454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5877200" y="1069600"/>
              <a:ext cx="1082900" cy="895375"/>
            </a:xfrm>
            <a:custGeom>
              <a:avLst/>
              <a:gdLst/>
              <a:ahLst/>
              <a:cxnLst/>
              <a:rect l="l" t="t" r="r" b="b"/>
              <a:pathLst>
                <a:path w="43316" h="35815" extrusionOk="0">
                  <a:moveTo>
                    <a:pt x="43149" y="1"/>
                  </a:moveTo>
                  <a:cubicBezTo>
                    <a:pt x="42090" y="5359"/>
                    <a:pt x="39744" y="10502"/>
                    <a:pt x="36303" y="15026"/>
                  </a:cubicBezTo>
                  <a:cubicBezTo>
                    <a:pt x="32338" y="20229"/>
                    <a:pt x="27207" y="24242"/>
                    <a:pt x="21432" y="26659"/>
                  </a:cubicBezTo>
                  <a:cubicBezTo>
                    <a:pt x="19039" y="27671"/>
                    <a:pt x="16491" y="28409"/>
                    <a:pt x="14026" y="29135"/>
                  </a:cubicBezTo>
                  <a:cubicBezTo>
                    <a:pt x="11598" y="29850"/>
                    <a:pt x="9085" y="30612"/>
                    <a:pt x="6716" y="31600"/>
                  </a:cubicBezTo>
                  <a:cubicBezTo>
                    <a:pt x="4882" y="32350"/>
                    <a:pt x="2299" y="33648"/>
                    <a:pt x="1" y="35612"/>
                  </a:cubicBezTo>
                  <a:lnTo>
                    <a:pt x="1" y="35815"/>
                  </a:lnTo>
                  <a:cubicBezTo>
                    <a:pt x="2311" y="33814"/>
                    <a:pt x="4942" y="32505"/>
                    <a:pt x="6776" y="31743"/>
                  </a:cubicBezTo>
                  <a:cubicBezTo>
                    <a:pt x="9145" y="30755"/>
                    <a:pt x="11657" y="30016"/>
                    <a:pt x="14062" y="29302"/>
                  </a:cubicBezTo>
                  <a:cubicBezTo>
                    <a:pt x="16539" y="28576"/>
                    <a:pt x="19087" y="27814"/>
                    <a:pt x="21492" y="26802"/>
                  </a:cubicBezTo>
                  <a:cubicBezTo>
                    <a:pt x="27278" y="24373"/>
                    <a:pt x="32445" y="20349"/>
                    <a:pt x="36422" y="15122"/>
                  </a:cubicBezTo>
                  <a:cubicBezTo>
                    <a:pt x="39887" y="10562"/>
                    <a:pt x="42244" y="5382"/>
                    <a:pt x="433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5877200" y="1069000"/>
              <a:ext cx="1029925" cy="843300"/>
            </a:xfrm>
            <a:custGeom>
              <a:avLst/>
              <a:gdLst/>
              <a:ahLst/>
              <a:cxnLst/>
              <a:rect l="l" t="t" r="r" b="b"/>
              <a:pathLst>
                <a:path w="41197" h="33732" extrusionOk="0">
                  <a:moveTo>
                    <a:pt x="41030" y="1"/>
                  </a:moveTo>
                  <a:cubicBezTo>
                    <a:pt x="39934" y="5168"/>
                    <a:pt x="37625" y="10109"/>
                    <a:pt x="34327" y="14479"/>
                  </a:cubicBezTo>
                  <a:cubicBezTo>
                    <a:pt x="30362" y="19670"/>
                    <a:pt x="25230" y="23682"/>
                    <a:pt x="19456" y="26099"/>
                  </a:cubicBezTo>
                  <a:cubicBezTo>
                    <a:pt x="17063" y="27111"/>
                    <a:pt x="14515" y="27850"/>
                    <a:pt x="12038" y="28588"/>
                  </a:cubicBezTo>
                  <a:cubicBezTo>
                    <a:pt x="9621" y="29290"/>
                    <a:pt x="7097" y="30052"/>
                    <a:pt x="4740" y="31040"/>
                  </a:cubicBezTo>
                  <a:cubicBezTo>
                    <a:pt x="3430" y="31588"/>
                    <a:pt x="1715" y="32410"/>
                    <a:pt x="1" y="33553"/>
                  </a:cubicBezTo>
                  <a:lnTo>
                    <a:pt x="1" y="33731"/>
                  </a:lnTo>
                  <a:cubicBezTo>
                    <a:pt x="1727" y="32553"/>
                    <a:pt x="3466" y="31719"/>
                    <a:pt x="4799" y="31171"/>
                  </a:cubicBezTo>
                  <a:cubicBezTo>
                    <a:pt x="7157" y="30183"/>
                    <a:pt x="9681" y="29445"/>
                    <a:pt x="12086" y="28731"/>
                  </a:cubicBezTo>
                  <a:cubicBezTo>
                    <a:pt x="14562" y="28004"/>
                    <a:pt x="17098" y="27242"/>
                    <a:pt x="19515" y="26230"/>
                  </a:cubicBezTo>
                  <a:cubicBezTo>
                    <a:pt x="25302" y="23801"/>
                    <a:pt x="30469" y="19765"/>
                    <a:pt x="34446" y="14550"/>
                  </a:cubicBezTo>
                  <a:cubicBezTo>
                    <a:pt x="37779" y="10157"/>
                    <a:pt x="40077" y="5180"/>
                    <a:pt x="41197"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5876925" y="1069600"/>
              <a:ext cx="977525" cy="798350"/>
            </a:xfrm>
            <a:custGeom>
              <a:avLst/>
              <a:gdLst/>
              <a:ahLst/>
              <a:cxnLst/>
              <a:rect l="l" t="t" r="r" b="b"/>
              <a:pathLst>
                <a:path w="39101" h="31934" extrusionOk="0">
                  <a:moveTo>
                    <a:pt x="38933" y="1"/>
                  </a:moveTo>
                  <a:cubicBezTo>
                    <a:pt x="37790" y="4942"/>
                    <a:pt x="35540" y="9669"/>
                    <a:pt x="32337" y="13872"/>
                  </a:cubicBezTo>
                  <a:cubicBezTo>
                    <a:pt x="28385" y="19063"/>
                    <a:pt x="23241" y="23087"/>
                    <a:pt x="17466" y="25492"/>
                  </a:cubicBezTo>
                  <a:cubicBezTo>
                    <a:pt x="15073" y="26504"/>
                    <a:pt x="12525" y="27254"/>
                    <a:pt x="10061" y="27980"/>
                  </a:cubicBezTo>
                  <a:cubicBezTo>
                    <a:pt x="7632" y="28695"/>
                    <a:pt x="5120" y="29445"/>
                    <a:pt x="2750" y="30433"/>
                  </a:cubicBezTo>
                  <a:cubicBezTo>
                    <a:pt x="1953" y="30755"/>
                    <a:pt x="1012" y="31207"/>
                    <a:pt x="0" y="31755"/>
                  </a:cubicBezTo>
                  <a:lnTo>
                    <a:pt x="0" y="31933"/>
                  </a:lnTo>
                  <a:cubicBezTo>
                    <a:pt x="1024" y="31374"/>
                    <a:pt x="1988" y="30921"/>
                    <a:pt x="2810" y="30576"/>
                  </a:cubicBezTo>
                  <a:cubicBezTo>
                    <a:pt x="5179" y="29600"/>
                    <a:pt x="7691" y="28850"/>
                    <a:pt x="10108" y="28135"/>
                  </a:cubicBezTo>
                  <a:cubicBezTo>
                    <a:pt x="12573" y="27409"/>
                    <a:pt x="15121" y="26647"/>
                    <a:pt x="17526" y="25635"/>
                  </a:cubicBezTo>
                  <a:cubicBezTo>
                    <a:pt x="23324" y="23218"/>
                    <a:pt x="28480" y="19182"/>
                    <a:pt x="32456" y="13955"/>
                  </a:cubicBezTo>
                  <a:cubicBezTo>
                    <a:pt x="35671" y="9728"/>
                    <a:pt x="37933" y="4966"/>
                    <a:pt x="3910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5876925" y="1069300"/>
              <a:ext cx="924225" cy="759050"/>
            </a:xfrm>
            <a:custGeom>
              <a:avLst/>
              <a:gdLst/>
              <a:ahLst/>
              <a:cxnLst/>
              <a:rect l="l" t="t" r="r" b="b"/>
              <a:pathLst>
                <a:path w="36969" h="30362" extrusionOk="0">
                  <a:moveTo>
                    <a:pt x="36802" y="1"/>
                  </a:moveTo>
                  <a:cubicBezTo>
                    <a:pt x="35612" y="4740"/>
                    <a:pt x="33421" y="9264"/>
                    <a:pt x="30361" y="13300"/>
                  </a:cubicBezTo>
                  <a:cubicBezTo>
                    <a:pt x="26396" y="18491"/>
                    <a:pt x="21265" y="22516"/>
                    <a:pt x="15490" y="24921"/>
                  </a:cubicBezTo>
                  <a:cubicBezTo>
                    <a:pt x="13085" y="25933"/>
                    <a:pt x="10549" y="26683"/>
                    <a:pt x="8084" y="27409"/>
                  </a:cubicBezTo>
                  <a:cubicBezTo>
                    <a:pt x="5655" y="28123"/>
                    <a:pt x="3143" y="28885"/>
                    <a:pt x="774" y="29862"/>
                  </a:cubicBezTo>
                  <a:cubicBezTo>
                    <a:pt x="536" y="29969"/>
                    <a:pt x="262" y="30076"/>
                    <a:pt x="0" y="30195"/>
                  </a:cubicBezTo>
                  <a:lnTo>
                    <a:pt x="0" y="30362"/>
                  </a:lnTo>
                  <a:cubicBezTo>
                    <a:pt x="286" y="30219"/>
                    <a:pt x="560" y="30100"/>
                    <a:pt x="833" y="30005"/>
                  </a:cubicBezTo>
                  <a:cubicBezTo>
                    <a:pt x="3203" y="29016"/>
                    <a:pt x="5715" y="28278"/>
                    <a:pt x="8120" y="27564"/>
                  </a:cubicBezTo>
                  <a:cubicBezTo>
                    <a:pt x="10597" y="26826"/>
                    <a:pt x="13145" y="26075"/>
                    <a:pt x="15550" y="25063"/>
                  </a:cubicBezTo>
                  <a:cubicBezTo>
                    <a:pt x="21336" y="22635"/>
                    <a:pt x="26503" y="18598"/>
                    <a:pt x="30480" y="13372"/>
                  </a:cubicBezTo>
                  <a:cubicBezTo>
                    <a:pt x="33564" y="9312"/>
                    <a:pt x="35766" y="4763"/>
                    <a:pt x="3696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5876925" y="1069000"/>
              <a:ext cx="870950" cy="724525"/>
            </a:xfrm>
            <a:custGeom>
              <a:avLst/>
              <a:gdLst/>
              <a:ahLst/>
              <a:cxnLst/>
              <a:rect l="l" t="t" r="r" b="b"/>
              <a:pathLst>
                <a:path w="34838" h="28981" extrusionOk="0">
                  <a:moveTo>
                    <a:pt x="34671" y="1"/>
                  </a:moveTo>
                  <a:cubicBezTo>
                    <a:pt x="33457" y="4549"/>
                    <a:pt x="31325" y="8859"/>
                    <a:pt x="28385" y="12729"/>
                  </a:cubicBezTo>
                  <a:cubicBezTo>
                    <a:pt x="24420" y="17932"/>
                    <a:pt x="19288" y="21944"/>
                    <a:pt x="13514" y="24361"/>
                  </a:cubicBezTo>
                  <a:cubicBezTo>
                    <a:pt x="11120" y="25373"/>
                    <a:pt x="8573" y="26111"/>
                    <a:pt x="6096" y="26838"/>
                  </a:cubicBezTo>
                  <a:cubicBezTo>
                    <a:pt x="4072" y="27433"/>
                    <a:pt x="2012" y="28064"/>
                    <a:pt x="0" y="28826"/>
                  </a:cubicBezTo>
                  <a:lnTo>
                    <a:pt x="0" y="28981"/>
                  </a:lnTo>
                  <a:cubicBezTo>
                    <a:pt x="2024" y="28231"/>
                    <a:pt x="4108" y="27600"/>
                    <a:pt x="6144" y="26992"/>
                  </a:cubicBezTo>
                  <a:cubicBezTo>
                    <a:pt x="8620" y="26266"/>
                    <a:pt x="11156" y="25504"/>
                    <a:pt x="13573" y="24492"/>
                  </a:cubicBezTo>
                  <a:cubicBezTo>
                    <a:pt x="19360" y="22063"/>
                    <a:pt x="24527" y="18027"/>
                    <a:pt x="28504" y="12800"/>
                  </a:cubicBezTo>
                  <a:cubicBezTo>
                    <a:pt x="31456" y="8919"/>
                    <a:pt x="33623" y="4561"/>
                    <a:pt x="3483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5876925" y="1069000"/>
              <a:ext cx="817375" cy="692675"/>
            </a:xfrm>
            <a:custGeom>
              <a:avLst/>
              <a:gdLst/>
              <a:ahLst/>
              <a:cxnLst/>
              <a:rect l="l" t="t" r="r" b="b"/>
              <a:pathLst>
                <a:path w="32695" h="27707" extrusionOk="0">
                  <a:moveTo>
                    <a:pt x="32528" y="1"/>
                  </a:moveTo>
                  <a:cubicBezTo>
                    <a:pt x="31278" y="4335"/>
                    <a:pt x="29218" y="8442"/>
                    <a:pt x="26396" y="12157"/>
                  </a:cubicBezTo>
                  <a:cubicBezTo>
                    <a:pt x="22443" y="17348"/>
                    <a:pt x="17312" y="21361"/>
                    <a:pt x="11537" y="23778"/>
                  </a:cubicBezTo>
                  <a:cubicBezTo>
                    <a:pt x="9132" y="24790"/>
                    <a:pt x="6596" y="25528"/>
                    <a:pt x="4120" y="26266"/>
                  </a:cubicBezTo>
                  <a:cubicBezTo>
                    <a:pt x="2762" y="26659"/>
                    <a:pt x="1381" y="27076"/>
                    <a:pt x="0" y="27540"/>
                  </a:cubicBezTo>
                  <a:lnTo>
                    <a:pt x="0" y="27707"/>
                  </a:lnTo>
                  <a:cubicBezTo>
                    <a:pt x="1381" y="27242"/>
                    <a:pt x="2786" y="26826"/>
                    <a:pt x="4167" y="26409"/>
                  </a:cubicBezTo>
                  <a:cubicBezTo>
                    <a:pt x="6632" y="25683"/>
                    <a:pt x="9180" y="24921"/>
                    <a:pt x="11597" y="23909"/>
                  </a:cubicBezTo>
                  <a:cubicBezTo>
                    <a:pt x="17383" y="21480"/>
                    <a:pt x="22550" y="17444"/>
                    <a:pt x="26515" y="12229"/>
                  </a:cubicBezTo>
                  <a:cubicBezTo>
                    <a:pt x="29349" y="8502"/>
                    <a:pt x="31444" y="4347"/>
                    <a:pt x="3269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5876925" y="1069000"/>
              <a:ext cx="763500" cy="662025"/>
            </a:xfrm>
            <a:custGeom>
              <a:avLst/>
              <a:gdLst/>
              <a:ahLst/>
              <a:cxnLst/>
              <a:rect l="l" t="t" r="r" b="b"/>
              <a:pathLst>
                <a:path w="30540" h="26481" extrusionOk="0">
                  <a:moveTo>
                    <a:pt x="30373" y="1"/>
                  </a:moveTo>
                  <a:cubicBezTo>
                    <a:pt x="29123" y="4132"/>
                    <a:pt x="27099" y="8050"/>
                    <a:pt x="24420" y="11574"/>
                  </a:cubicBezTo>
                  <a:cubicBezTo>
                    <a:pt x="20467" y="16765"/>
                    <a:pt x="15323" y="20789"/>
                    <a:pt x="9549" y="23194"/>
                  </a:cubicBezTo>
                  <a:cubicBezTo>
                    <a:pt x="7156" y="24206"/>
                    <a:pt x="4608" y="24956"/>
                    <a:pt x="2143" y="25683"/>
                  </a:cubicBezTo>
                  <a:cubicBezTo>
                    <a:pt x="1441" y="25885"/>
                    <a:pt x="726" y="26099"/>
                    <a:pt x="0" y="26326"/>
                  </a:cubicBezTo>
                  <a:lnTo>
                    <a:pt x="0" y="26480"/>
                  </a:lnTo>
                  <a:cubicBezTo>
                    <a:pt x="726" y="26266"/>
                    <a:pt x="1453" y="26040"/>
                    <a:pt x="2167" y="25826"/>
                  </a:cubicBezTo>
                  <a:cubicBezTo>
                    <a:pt x="4643" y="25099"/>
                    <a:pt x="7179" y="24337"/>
                    <a:pt x="9596" y="23325"/>
                  </a:cubicBezTo>
                  <a:cubicBezTo>
                    <a:pt x="15383" y="20896"/>
                    <a:pt x="20550" y="16872"/>
                    <a:pt x="24527" y="11645"/>
                  </a:cubicBezTo>
                  <a:cubicBezTo>
                    <a:pt x="27230" y="8085"/>
                    <a:pt x="29254" y="4144"/>
                    <a:pt x="3054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5876925" y="1069000"/>
              <a:ext cx="709025" cy="632850"/>
            </a:xfrm>
            <a:custGeom>
              <a:avLst/>
              <a:gdLst/>
              <a:ahLst/>
              <a:cxnLst/>
              <a:rect l="l" t="t" r="r" b="b"/>
              <a:pathLst>
                <a:path w="28361" h="25314" extrusionOk="0">
                  <a:moveTo>
                    <a:pt x="28206" y="1"/>
                  </a:moveTo>
                  <a:cubicBezTo>
                    <a:pt x="26932" y="3906"/>
                    <a:pt x="24991" y="7633"/>
                    <a:pt x="22431" y="10990"/>
                  </a:cubicBezTo>
                  <a:cubicBezTo>
                    <a:pt x="18467" y="16182"/>
                    <a:pt x="13335" y="20206"/>
                    <a:pt x="7560" y="22611"/>
                  </a:cubicBezTo>
                  <a:cubicBezTo>
                    <a:pt x="5167" y="23623"/>
                    <a:pt x="2619" y="24373"/>
                    <a:pt x="143" y="25099"/>
                  </a:cubicBezTo>
                  <a:cubicBezTo>
                    <a:pt x="107" y="25111"/>
                    <a:pt x="48" y="25123"/>
                    <a:pt x="0" y="25147"/>
                  </a:cubicBezTo>
                  <a:lnTo>
                    <a:pt x="0" y="25314"/>
                  </a:lnTo>
                  <a:cubicBezTo>
                    <a:pt x="60" y="25290"/>
                    <a:pt x="131" y="25266"/>
                    <a:pt x="191" y="25242"/>
                  </a:cubicBezTo>
                  <a:cubicBezTo>
                    <a:pt x="2667" y="24516"/>
                    <a:pt x="5203" y="23754"/>
                    <a:pt x="7620" y="22742"/>
                  </a:cubicBezTo>
                  <a:cubicBezTo>
                    <a:pt x="13406" y="20325"/>
                    <a:pt x="18574" y="16289"/>
                    <a:pt x="22550" y="11062"/>
                  </a:cubicBezTo>
                  <a:cubicBezTo>
                    <a:pt x="25122" y="7669"/>
                    <a:pt x="27087" y="3918"/>
                    <a:pt x="2836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5876925" y="1069600"/>
              <a:ext cx="654850" cy="603075"/>
            </a:xfrm>
            <a:custGeom>
              <a:avLst/>
              <a:gdLst/>
              <a:ahLst/>
              <a:cxnLst/>
              <a:rect l="l" t="t" r="r" b="b"/>
              <a:pathLst>
                <a:path w="26194" h="24123" extrusionOk="0">
                  <a:moveTo>
                    <a:pt x="26027" y="1"/>
                  </a:moveTo>
                  <a:cubicBezTo>
                    <a:pt x="24765" y="3680"/>
                    <a:pt x="22884" y="7192"/>
                    <a:pt x="20443" y="10383"/>
                  </a:cubicBezTo>
                  <a:cubicBezTo>
                    <a:pt x="16490" y="15586"/>
                    <a:pt x="11359" y="19598"/>
                    <a:pt x="5584" y="22015"/>
                  </a:cubicBezTo>
                  <a:cubicBezTo>
                    <a:pt x="3762" y="22765"/>
                    <a:pt x="1869" y="23373"/>
                    <a:pt x="0" y="23956"/>
                  </a:cubicBezTo>
                  <a:lnTo>
                    <a:pt x="0" y="24123"/>
                  </a:lnTo>
                  <a:cubicBezTo>
                    <a:pt x="1893" y="23539"/>
                    <a:pt x="3810" y="22932"/>
                    <a:pt x="5644" y="22158"/>
                  </a:cubicBezTo>
                  <a:cubicBezTo>
                    <a:pt x="11430" y="19729"/>
                    <a:pt x="16597" y="15693"/>
                    <a:pt x="20562" y="10478"/>
                  </a:cubicBezTo>
                  <a:cubicBezTo>
                    <a:pt x="23027" y="7240"/>
                    <a:pt x="24908" y="3704"/>
                    <a:pt x="2619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5876925" y="1069600"/>
              <a:ext cx="600075" cy="573025"/>
            </a:xfrm>
            <a:custGeom>
              <a:avLst/>
              <a:gdLst/>
              <a:ahLst/>
              <a:cxnLst/>
              <a:rect l="l" t="t" r="r" b="b"/>
              <a:pathLst>
                <a:path w="24003" h="22921" extrusionOk="0">
                  <a:moveTo>
                    <a:pt x="23836" y="1"/>
                  </a:moveTo>
                  <a:cubicBezTo>
                    <a:pt x="22574" y="3465"/>
                    <a:pt x="20776" y="6787"/>
                    <a:pt x="18467" y="9811"/>
                  </a:cubicBezTo>
                  <a:cubicBezTo>
                    <a:pt x="14514" y="15003"/>
                    <a:pt x="9370" y="19015"/>
                    <a:pt x="3596" y="21432"/>
                  </a:cubicBezTo>
                  <a:cubicBezTo>
                    <a:pt x="2417" y="21920"/>
                    <a:pt x="1214" y="22349"/>
                    <a:pt x="0" y="22754"/>
                  </a:cubicBezTo>
                  <a:lnTo>
                    <a:pt x="0" y="22920"/>
                  </a:lnTo>
                  <a:cubicBezTo>
                    <a:pt x="1226" y="22515"/>
                    <a:pt x="2453" y="22087"/>
                    <a:pt x="3655" y="21575"/>
                  </a:cubicBezTo>
                  <a:cubicBezTo>
                    <a:pt x="9442" y="19146"/>
                    <a:pt x="14609" y="15122"/>
                    <a:pt x="18586" y="9895"/>
                  </a:cubicBezTo>
                  <a:cubicBezTo>
                    <a:pt x="20907" y="6847"/>
                    <a:pt x="22741" y="3489"/>
                    <a:pt x="2400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5877200" y="1069000"/>
              <a:ext cx="545050" cy="541475"/>
            </a:xfrm>
            <a:custGeom>
              <a:avLst/>
              <a:gdLst/>
              <a:ahLst/>
              <a:cxnLst/>
              <a:rect l="l" t="t" r="r" b="b"/>
              <a:pathLst>
                <a:path w="21802" h="21659" extrusionOk="0">
                  <a:moveTo>
                    <a:pt x="21646" y="1"/>
                  </a:moveTo>
                  <a:cubicBezTo>
                    <a:pt x="20373" y="3287"/>
                    <a:pt x="18646" y="6395"/>
                    <a:pt x="16479" y="9252"/>
                  </a:cubicBezTo>
                  <a:cubicBezTo>
                    <a:pt x="12514" y="14443"/>
                    <a:pt x="7383" y="18468"/>
                    <a:pt x="1608" y="20873"/>
                  </a:cubicBezTo>
                  <a:cubicBezTo>
                    <a:pt x="1072" y="21099"/>
                    <a:pt x="537" y="21301"/>
                    <a:pt x="1" y="21504"/>
                  </a:cubicBezTo>
                  <a:lnTo>
                    <a:pt x="1" y="21658"/>
                  </a:lnTo>
                  <a:cubicBezTo>
                    <a:pt x="572" y="21456"/>
                    <a:pt x="1120" y="21242"/>
                    <a:pt x="1668" y="21004"/>
                  </a:cubicBezTo>
                  <a:cubicBezTo>
                    <a:pt x="7454" y="18575"/>
                    <a:pt x="12622" y="14550"/>
                    <a:pt x="16598" y="9324"/>
                  </a:cubicBezTo>
                  <a:cubicBezTo>
                    <a:pt x="18801" y="6430"/>
                    <a:pt x="20539" y="3299"/>
                    <a:pt x="218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5876925" y="1069600"/>
              <a:ext cx="489650" cy="506650"/>
            </a:xfrm>
            <a:custGeom>
              <a:avLst/>
              <a:gdLst/>
              <a:ahLst/>
              <a:cxnLst/>
              <a:rect l="l" t="t" r="r" b="b"/>
              <a:pathLst>
                <a:path w="19586" h="20266" extrusionOk="0">
                  <a:moveTo>
                    <a:pt x="19419" y="1"/>
                  </a:moveTo>
                  <a:cubicBezTo>
                    <a:pt x="18205" y="3049"/>
                    <a:pt x="16550" y="5966"/>
                    <a:pt x="14490" y="8645"/>
                  </a:cubicBezTo>
                  <a:cubicBezTo>
                    <a:pt x="10620" y="13729"/>
                    <a:pt x="5620" y="17682"/>
                    <a:pt x="0" y="20110"/>
                  </a:cubicBezTo>
                  <a:lnTo>
                    <a:pt x="0" y="20265"/>
                  </a:lnTo>
                  <a:cubicBezTo>
                    <a:pt x="5667" y="17824"/>
                    <a:pt x="10716" y="13860"/>
                    <a:pt x="14609" y="8740"/>
                  </a:cubicBezTo>
                  <a:cubicBezTo>
                    <a:pt x="16681" y="6025"/>
                    <a:pt x="18348" y="3073"/>
                    <a:pt x="1958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5876925" y="1069900"/>
              <a:ext cx="434300" cy="469125"/>
            </a:xfrm>
            <a:custGeom>
              <a:avLst/>
              <a:gdLst/>
              <a:ahLst/>
              <a:cxnLst/>
              <a:rect l="l" t="t" r="r" b="b"/>
              <a:pathLst>
                <a:path w="17372" h="18765" extrusionOk="0">
                  <a:moveTo>
                    <a:pt x="17205" y="1"/>
                  </a:moveTo>
                  <a:cubicBezTo>
                    <a:pt x="16014" y="2834"/>
                    <a:pt x="14430" y="5537"/>
                    <a:pt x="12513" y="8049"/>
                  </a:cubicBezTo>
                  <a:cubicBezTo>
                    <a:pt x="9108" y="12526"/>
                    <a:pt x="4822" y="16134"/>
                    <a:pt x="0" y="18586"/>
                  </a:cubicBezTo>
                  <a:lnTo>
                    <a:pt x="0" y="18765"/>
                  </a:lnTo>
                  <a:cubicBezTo>
                    <a:pt x="4870" y="16300"/>
                    <a:pt x="9192" y="12669"/>
                    <a:pt x="12633" y="8156"/>
                  </a:cubicBezTo>
                  <a:cubicBezTo>
                    <a:pt x="14573" y="5609"/>
                    <a:pt x="16157" y="2870"/>
                    <a:pt x="1737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Arial" panose="020B0604020202020204" pitchFamily="34" charset="0"/>
                <a:cs typeface="Arial" panose="020B06040202020202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169" name="Google Shape;169;p5"/>
          <p:cNvSpPr txBox="1">
            <a:spLocks noGrp="1"/>
          </p:cNvSpPr>
          <p:nvPr>
            <p:ph type="title" idx="2"/>
          </p:nvPr>
        </p:nvSpPr>
        <p:spPr>
          <a:xfrm>
            <a:off x="1596600" y="2832675"/>
            <a:ext cx="2742600" cy="5589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500"/>
              <a:buNone/>
              <a:defRPr sz="2300">
                <a:latin typeface="Arial" panose="020B0604020202020204" pitchFamily="34" charset="0"/>
                <a:cs typeface="Arial" panose="020B06040202020202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170" name="Google Shape;170;p5"/>
          <p:cNvSpPr txBox="1">
            <a:spLocks noGrp="1"/>
          </p:cNvSpPr>
          <p:nvPr>
            <p:ph type="title" idx="3"/>
          </p:nvPr>
        </p:nvSpPr>
        <p:spPr>
          <a:xfrm>
            <a:off x="4873197" y="2832684"/>
            <a:ext cx="2742600" cy="5589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500"/>
              <a:buNone/>
              <a:defRPr sz="2300">
                <a:latin typeface="Arial" panose="020B0604020202020204" pitchFamily="34" charset="0"/>
                <a:cs typeface="Arial" panose="020B06040202020202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171" name="Google Shape;171;p5"/>
          <p:cNvSpPr txBox="1">
            <a:spLocks noGrp="1"/>
          </p:cNvSpPr>
          <p:nvPr>
            <p:ph type="subTitle" idx="1"/>
          </p:nvPr>
        </p:nvSpPr>
        <p:spPr>
          <a:xfrm>
            <a:off x="4873200" y="3320313"/>
            <a:ext cx="2742600" cy="10107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dirty="0"/>
          </a:p>
        </p:txBody>
      </p:sp>
      <p:sp>
        <p:nvSpPr>
          <p:cNvPr id="172" name="Google Shape;172;p5"/>
          <p:cNvSpPr txBox="1">
            <a:spLocks noGrp="1"/>
          </p:cNvSpPr>
          <p:nvPr>
            <p:ph type="subTitle" idx="4"/>
          </p:nvPr>
        </p:nvSpPr>
        <p:spPr>
          <a:xfrm>
            <a:off x="1596600" y="3320317"/>
            <a:ext cx="2742600" cy="10107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3"/>
        <p:cNvGrpSpPr/>
        <p:nvPr/>
      </p:nvGrpSpPr>
      <p:grpSpPr>
        <a:xfrm>
          <a:off x="0" y="0"/>
          <a:ext cx="0" cy="0"/>
          <a:chOff x="0" y="0"/>
          <a:chExt cx="0" cy="0"/>
        </a:xfrm>
      </p:grpSpPr>
      <p:grpSp>
        <p:nvGrpSpPr>
          <p:cNvPr id="174" name="Google Shape;174;p6"/>
          <p:cNvGrpSpPr/>
          <p:nvPr/>
        </p:nvGrpSpPr>
        <p:grpSpPr>
          <a:xfrm flipH="1">
            <a:off x="-5" y="1248137"/>
            <a:ext cx="3267048" cy="3886515"/>
            <a:chOff x="5588175" y="1772375"/>
            <a:chExt cx="1282050" cy="1525200"/>
          </a:xfrm>
        </p:grpSpPr>
        <p:sp>
          <p:nvSpPr>
            <p:cNvPr id="175" name="Google Shape;175;p6"/>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6"/>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6"/>
          <p:cNvGrpSpPr/>
          <p:nvPr/>
        </p:nvGrpSpPr>
        <p:grpSpPr>
          <a:xfrm rot="10800000" flipH="1">
            <a:off x="5876720" y="1662"/>
            <a:ext cx="3267048" cy="3886515"/>
            <a:chOff x="5588175" y="1772375"/>
            <a:chExt cx="1282050" cy="1525200"/>
          </a:xfrm>
        </p:grpSpPr>
        <p:sp>
          <p:nvSpPr>
            <p:cNvPr id="196" name="Google Shape;196;p6"/>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Arial" panose="020B0604020202020204" pitchFamily="34" charset="0"/>
                <a:cs typeface="Arial" panose="020B06040202020202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6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69"/>
        <p:cNvGrpSpPr/>
        <p:nvPr/>
      </p:nvGrpSpPr>
      <p:grpSpPr>
        <a:xfrm>
          <a:off x="0" y="0"/>
          <a:ext cx="0" cy="0"/>
          <a:chOff x="0" y="0"/>
          <a:chExt cx="0" cy="0"/>
        </a:xfrm>
      </p:grpSpPr>
      <p:grpSp>
        <p:nvGrpSpPr>
          <p:cNvPr id="470" name="Google Shape;470;p13"/>
          <p:cNvGrpSpPr/>
          <p:nvPr/>
        </p:nvGrpSpPr>
        <p:grpSpPr>
          <a:xfrm rot="5400000">
            <a:off x="6530980" y="2530471"/>
            <a:ext cx="1431912" cy="3794138"/>
            <a:chOff x="2771175" y="2473050"/>
            <a:chExt cx="613475" cy="1625525"/>
          </a:xfrm>
        </p:grpSpPr>
        <p:sp>
          <p:nvSpPr>
            <p:cNvPr id="471" name="Google Shape;471;p13"/>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3"/>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3"/>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3"/>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3"/>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3"/>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3"/>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3"/>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3"/>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3"/>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3"/>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3"/>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3"/>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3"/>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3"/>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13"/>
          <p:cNvGrpSpPr/>
          <p:nvPr/>
        </p:nvGrpSpPr>
        <p:grpSpPr>
          <a:xfrm rot="-5400000">
            <a:off x="1181105" y="-1166229"/>
            <a:ext cx="1431912" cy="3794138"/>
            <a:chOff x="2771175" y="2473050"/>
            <a:chExt cx="613475" cy="1625525"/>
          </a:xfrm>
        </p:grpSpPr>
        <p:sp>
          <p:nvSpPr>
            <p:cNvPr id="487" name="Google Shape;487;p13"/>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3"/>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3"/>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3"/>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3"/>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3"/>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3"/>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3"/>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3"/>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3"/>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3"/>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3"/>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3"/>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3"/>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3"/>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 name="Google Shape;502;p13"/>
          <p:cNvSpPr/>
          <p:nvPr/>
        </p:nvSpPr>
        <p:spPr>
          <a:xfrm>
            <a:off x="4748700" y="2919075"/>
            <a:ext cx="3675300" cy="1046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3"/>
          <p:cNvSpPr/>
          <p:nvPr/>
        </p:nvSpPr>
        <p:spPr>
          <a:xfrm>
            <a:off x="720000" y="2919075"/>
            <a:ext cx="3675300" cy="1046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3"/>
          <p:cNvSpPr/>
          <p:nvPr/>
        </p:nvSpPr>
        <p:spPr>
          <a:xfrm>
            <a:off x="4748700" y="1600525"/>
            <a:ext cx="3675300" cy="1046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3"/>
          <p:cNvSpPr/>
          <p:nvPr/>
        </p:nvSpPr>
        <p:spPr>
          <a:xfrm>
            <a:off x="720034" y="1600525"/>
            <a:ext cx="3675300" cy="1046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Arial" panose="020B0604020202020204" pitchFamily="34" charset="0"/>
                <a:cs typeface="Arial" panose="020B06040202020202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507" name="Google Shape;507;p13"/>
          <p:cNvSpPr txBox="1">
            <a:spLocks noGrp="1"/>
          </p:cNvSpPr>
          <p:nvPr>
            <p:ph type="title" idx="2"/>
          </p:nvPr>
        </p:nvSpPr>
        <p:spPr>
          <a:xfrm>
            <a:off x="1662252" y="1600525"/>
            <a:ext cx="27330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508" name="Google Shape;508;p13"/>
          <p:cNvSpPr txBox="1">
            <a:spLocks noGrp="1"/>
          </p:cNvSpPr>
          <p:nvPr>
            <p:ph type="subTitle" idx="1"/>
          </p:nvPr>
        </p:nvSpPr>
        <p:spPr>
          <a:xfrm>
            <a:off x="1662252" y="2002100"/>
            <a:ext cx="2733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509" name="Google Shape;509;p13"/>
          <p:cNvSpPr txBox="1">
            <a:spLocks noGrp="1"/>
          </p:cNvSpPr>
          <p:nvPr>
            <p:ph type="title" idx="3"/>
          </p:nvPr>
        </p:nvSpPr>
        <p:spPr>
          <a:xfrm>
            <a:off x="5816352" y="1600525"/>
            <a:ext cx="26145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510" name="Google Shape;510;p13"/>
          <p:cNvSpPr txBox="1">
            <a:spLocks noGrp="1"/>
          </p:cNvSpPr>
          <p:nvPr>
            <p:ph type="subTitle" idx="4"/>
          </p:nvPr>
        </p:nvSpPr>
        <p:spPr>
          <a:xfrm>
            <a:off x="5816352" y="2002094"/>
            <a:ext cx="2614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511" name="Google Shape;511;p13"/>
          <p:cNvSpPr txBox="1">
            <a:spLocks noGrp="1"/>
          </p:cNvSpPr>
          <p:nvPr>
            <p:ph type="title" idx="5"/>
          </p:nvPr>
        </p:nvSpPr>
        <p:spPr>
          <a:xfrm>
            <a:off x="1662252" y="2919075"/>
            <a:ext cx="27330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512" name="Google Shape;512;p13"/>
          <p:cNvSpPr txBox="1">
            <a:spLocks noGrp="1"/>
          </p:cNvSpPr>
          <p:nvPr>
            <p:ph type="subTitle" idx="6"/>
          </p:nvPr>
        </p:nvSpPr>
        <p:spPr>
          <a:xfrm>
            <a:off x="1662252" y="3320650"/>
            <a:ext cx="2733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513" name="Google Shape;513;p13"/>
          <p:cNvSpPr txBox="1">
            <a:spLocks noGrp="1"/>
          </p:cNvSpPr>
          <p:nvPr>
            <p:ph type="title" idx="7"/>
          </p:nvPr>
        </p:nvSpPr>
        <p:spPr>
          <a:xfrm>
            <a:off x="5690951" y="2919075"/>
            <a:ext cx="27330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514" name="Google Shape;514;p13"/>
          <p:cNvSpPr txBox="1">
            <a:spLocks noGrp="1"/>
          </p:cNvSpPr>
          <p:nvPr>
            <p:ph type="subTitle" idx="8"/>
          </p:nvPr>
        </p:nvSpPr>
        <p:spPr>
          <a:xfrm>
            <a:off x="5690951" y="3320650"/>
            <a:ext cx="2733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515" name="Google Shape;515;p13"/>
          <p:cNvSpPr txBox="1">
            <a:spLocks noGrp="1"/>
          </p:cNvSpPr>
          <p:nvPr>
            <p:ph type="title" idx="9" hasCustomPrompt="1"/>
          </p:nvPr>
        </p:nvSpPr>
        <p:spPr>
          <a:xfrm>
            <a:off x="727000" y="1718000"/>
            <a:ext cx="950100" cy="76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500" b="0">
                <a:latin typeface="Arial" panose="020B0604020202020204" pitchFamily="34" charset="0"/>
                <a:cs typeface="Arial" panose="020B06040202020202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516" name="Google Shape;516;p13"/>
          <p:cNvSpPr txBox="1">
            <a:spLocks noGrp="1"/>
          </p:cNvSpPr>
          <p:nvPr>
            <p:ph type="title" idx="13" hasCustomPrompt="1"/>
          </p:nvPr>
        </p:nvSpPr>
        <p:spPr>
          <a:xfrm>
            <a:off x="4755700" y="1718011"/>
            <a:ext cx="1077600" cy="76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500" b="0">
                <a:latin typeface="Arial" panose="020B0604020202020204" pitchFamily="34" charset="0"/>
                <a:cs typeface="Arial" panose="020B06040202020202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517" name="Google Shape;517;p13"/>
          <p:cNvSpPr txBox="1">
            <a:spLocks noGrp="1"/>
          </p:cNvSpPr>
          <p:nvPr>
            <p:ph type="title" idx="14" hasCustomPrompt="1"/>
          </p:nvPr>
        </p:nvSpPr>
        <p:spPr>
          <a:xfrm>
            <a:off x="719988" y="3036538"/>
            <a:ext cx="950100" cy="76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500" b="0">
                <a:latin typeface="Arial" panose="020B0604020202020204" pitchFamily="34" charset="0"/>
                <a:cs typeface="Arial" panose="020B06040202020202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518" name="Google Shape;518;p13"/>
          <p:cNvSpPr txBox="1">
            <a:spLocks noGrp="1"/>
          </p:cNvSpPr>
          <p:nvPr>
            <p:ph type="title" idx="15" hasCustomPrompt="1"/>
          </p:nvPr>
        </p:nvSpPr>
        <p:spPr>
          <a:xfrm>
            <a:off x="4748688" y="3036538"/>
            <a:ext cx="950100" cy="76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500" b="0">
                <a:latin typeface="Arial" panose="020B0604020202020204" pitchFamily="34" charset="0"/>
                <a:cs typeface="Arial" panose="020B06040202020202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779"/>
        <p:cNvGrpSpPr/>
        <p:nvPr/>
      </p:nvGrpSpPr>
      <p:grpSpPr>
        <a:xfrm>
          <a:off x="0" y="0"/>
          <a:ext cx="0" cy="0"/>
          <a:chOff x="0" y="0"/>
          <a:chExt cx="0" cy="0"/>
        </a:xfrm>
      </p:grpSpPr>
      <p:grpSp>
        <p:nvGrpSpPr>
          <p:cNvPr id="780" name="Google Shape;780;p19"/>
          <p:cNvGrpSpPr/>
          <p:nvPr/>
        </p:nvGrpSpPr>
        <p:grpSpPr>
          <a:xfrm flipH="1">
            <a:off x="-13" y="3455220"/>
            <a:ext cx="9142584" cy="1688125"/>
            <a:chOff x="410450" y="2958175"/>
            <a:chExt cx="1976775" cy="365000"/>
          </a:xfrm>
        </p:grpSpPr>
        <p:sp>
          <p:nvSpPr>
            <p:cNvPr id="781" name="Google Shape;781;p19"/>
            <p:cNvSpPr/>
            <p:nvPr/>
          </p:nvSpPr>
          <p:spPr>
            <a:xfrm>
              <a:off x="410750" y="3128425"/>
              <a:ext cx="850125" cy="190000"/>
            </a:xfrm>
            <a:custGeom>
              <a:avLst/>
              <a:gdLst/>
              <a:ahLst/>
              <a:cxnLst/>
              <a:rect l="l" t="t" r="r" b="b"/>
              <a:pathLst>
                <a:path w="34005" h="7600" extrusionOk="0">
                  <a:moveTo>
                    <a:pt x="6664" y="1"/>
                  </a:moveTo>
                  <a:cubicBezTo>
                    <a:pt x="4749" y="1"/>
                    <a:pt x="2976" y="280"/>
                    <a:pt x="1358" y="837"/>
                  </a:cubicBezTo>
                  <a:cubicBezTo>
                    <a:pt x="894" y="1003"/>
                    <a:pt x="429" y="1194"/>
                    <a:pt x="1" y="1420"/>
                  </a:cubicBezTo>
                  <a:lnTo>
                    <a:pt x="1" y="1479"/>
                  </a:lnTo>
                  <a:cubicBezTo>
                    <a:pt x="453" y="1253"/>
                    <a:pt x="906" y="1063"/>
                    <a:pt x="1382" y="896"/>
                  </a:cubicBezTo>
                  <a:cubicBezTo>
                    <a:pt x="2989" y="331"/>
                    <a:pt x="4751" y="50"/>
                    <a:pt x="6653" y="50"/>
                  </a:cubicBezTo>
                  <a:cubicBezTo>
                    <a:pt x="9120" y="50"/>
                    <a:pt x="11824" y="522"/>
                    <a:pt x="14741" y="1456"/>
                  </a:cubicBezTo>
                  <a:cubicBezTo>
                    <a:pt x="16919" y="2146"/>
                    <a:pt x="19063" y="3039"/>
                    <a:pt x="21146" y="3896"/>
                  </a:cubicBezTo>
                  <a:cubicBezTo>
                    <a:pt x="23206" y="4742"/>
                    <a:pt x="25313" y="5599"/>
                    <a:pt x="27456" y="6302"/>
                  </a:cubicBezTo>
                  <a:cubicBezTo>
                    <a:pt x="29528" y="6968"/>
                    <a:pt x="31493" y="7409"/>
                    <a:pt x="33338" y="7599"/>
                  </a:cubicBezTo>
                  <a:lnTo>
                    <a:pt x="34005" y="7599"/>
                  </a:lnTo>
                  <a:cubicBezTo>
                    <a:pt x="31981" y="7433"/>
                    <a:pt x="29814" y="6992"/>
                    <a:pt x="27492" y="6230"/>
                  </a:cubicBezTo>
                  <a:cubicBezTo>
                    <a:pt x="25349" y="5540"/>
                    <a:pt x="23230" y="4670"/>
                    <a:pt x="21182" y="3837"/>
                  </a:cubicBezTo>
                  <a:cubicBezTo>
                    <a:pt x="19098" y="2968"/>
                    <a:pt x="16931" y="2075"/>
                    <a:pt x="14752" y="1396"/>
                  </a:cubicBezTo>
                  <a:cubicBezTo>
                    <a:pt x="11836" y="464"/>
                    <a:pt x="9132" y="1"/>
                    <a:pt x="66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9"/>
            <p:cNvSpPr/>
            <p:nvPr/>
          </p:nvSpPr>
          <p:spPr>
            <a:xfrm>
              <a:off x="410450" y="3154025"/>
              <a:ext cx="704275" cy="164100"/>
            </a:xfrm>
            <a:custGeom>
              <a:avLst/>
              <a:gdLst/>
              <a:ahLst/>
              <a:cxnLst/>
              <a:rect l="l" t="t" r="r" b="b"/>
              <a:pathLst>
                <a:path w="28171" h="6564" extrusionOk="0">
                  <a:moveTo>
                    <a:pt x="6283" y="0"/>
                  </a:moveTo>
                  <a:cubicBezTo>
                    <a:pt x="4368" y="0"/>
                    <a:pt x="2595" y="280"/>
                    <a:pt x="977" y="836"/>
                  </a:cubicBezTo>
                  <a:cubicBezTo>
                    <a:pt x="656" y="956"/>
                    <a:pt x="322" y="1098"/>
                    <a:pt x="1" y="1229"/>
                  </a:cubicBezTo>
                  <a:lnTo>
                    <a:pt x="1" y="1289"/>
                  </a:lnTo>
                  <a:cubicBezTo>
                    <a:pt x="322" y="1134"/>
                    <a:pt x="656" y="1003"/>
                    <a:pt x="989" y="884"/>
                  </a:cubicBezTo>
                  <a:cubicBezTo>
                    <a:pt x="2607" y="334"/>
                    <a:pt x="4377" y="58"/>
                    <a:pt x="6286" y="58"/>
                  </a:cubicBezTo>
                  <a:cubicBezTo>
                    <a:pt x="8758" y="58"/>
                    <a:pt x="11462" y="522"/>
                    <a:pt x="14372" y="1456"/>
                  </a:cubicBezTo>
                  <a:cubicBezTo>
                    <a:pt x="16562" y="2158"/>
                    <a:pt x="18705" y="3051"/>
                    <a:pt x="20789" y="3896"/>
                  </a:cubicBezTo>
                  <a:cubicBezTo>
                    <a:pt x="22849" y="4742"/>
                    <a:pt x="24956" y="5611"/>
                    <a:pt x="27099" y="6301"/>
                  </a:cubicBezTo>
                  <a:cubicBezTo>
                    <a:pt x="27385" y="6397"/>
                    <a:pt x="27671" y="6480"/>
                    <a:pt x="27945" y="6563"/>
                  </a:cubicBezTo>
                  <a:lnTo>
                    <a:pt x="28171" y="6563"/>
                  </a:lnTo>
                  <a:cubicBezTo>
                    <a:pt x="27826" y="6468"/>
                    <a:pt x="27468" y="6349"/>
                    <a:pt x="27111" y="6230"/>
                  </a:cubicBezTo>
                  <a:cubicBezTo>
                    <a:pt x="24968" y="5551"/>
                    <a:pt x="22861" y="4670"/>
                    <a:pt x="20801" y="3837"/>
                  </a:cubicBezTo>
                  <a:cubicBezTo>
                    <a:pt x="18717" y="2968"/>
                    <a:pt x="16562" y="2075"/>
                    <a:pt x="14372" y="1396"/>
                  </a:cubicBezTo>
                  <a:cubicBezTo>
                    <a:pt x="11455" y="464"/>
                    <a:pt x="8751" y="0"/>
                    <a:pt x="6283"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9"/>
            <p:cNvSpPr/>
            <p:nvPr/>
          </p:nvSpPr>
          <p:spPr>
            <a:xfrm>
              <a:off x="1442425" y="2958175"/>
              <a:ext cx="944200" cy="360250"/>
            </a:xfrm>
            <a:custGeom>
              <a:avLst/>
              <a:gdLst/>
              <a:ahLst/>
              <a:cxnLst/>
              <a:rect l="l" t="t" r="r" b="b"/>
              <a:pathLst>
                <a:path w="37768" h="14410" extrusionOk="0">
                  <a:moveTo>
                    <a:pt x="29211" y="0"/>
                  </a:moveTo>
                  <a:cubicBezTo>
                    <a:pt x="27667" y="0"/>
                    <a:pt x="26115" y="124"/>
                    <a:pt x="24575" y="372"/>
                  </a:cubicBezTo>
                  <a:cubicBezTo>
                    <a:pt x="20229" y="1062"/>
                    <a:pt x="16074" y="2741"/>
                    <a:pt x="12598" y="5206"/>
                  </a:cubicBezTo>
                  <a:cubicBezTo>
                    <a:pt x="11085" y="6277"/>
                    <a:pt x="9669" y="7516"/>
                    <a:pt x="8264" y="8706"/>
                  </a:cubicBezTo>
                  <a:cubicBezTo>
                    <a:pt x="5728" y="10897"/>
                    <a:pt x="3108" y="13147"/>
                    <a:pt x="1" y="14409"/>
                  </a:cubicBezTo>
                  <a:lnTo>
                    <a:pt x="167" y="14409"/>
                  </a:lnTo>
                  <a:cubicBezTo>
                    <a:pt x="3215" y="13147"/>
                    <a:pt x="5799" y="10909"/>
                    <a:pt x="8299" y="8754"/>
                  </a:cubicBezTo>
                  <a:cubicBezTo>
                    <a:pt x="9680" y="7563"/>
                    <a:pt x="11121" y="6313"/>
                    <a:pt x="12621" y="5253"/>
                  </a:cubicBezTo>
                  <a:cubicBezTo>
                    <a:pt x="16098" y="2801"/>
                    <a:pt x="20229" y="1122"/>
                    <a:pt x="24575" y="431"/>
                  </a:cubicBezTo>
                  <a:cubicBezTo>
                    <a:pt x="26103" y="189"/>
                    <a:pt x="27645" y="68"/>
                    <a:pt x="29178" y="68"/>
                  </a:cubicBezTo>
                  <a:cubicBezTo>
                    <a:pt x="32004" y="68"/>
                    <a:pt x="34802" y="478"/>
                    <a:pt x="37434" y="1289"/>
                  </a:cubicBezTo>
                  <a:cubicBezTo>
                    <a:pt x="37553" y="1336"/>
                    <a:pt x="37660" y="1372"/>
                    <a:pt x="37767" y="1396"/>
                  </a:cubicBezTo>
                  <a:lnTo>
                    <a:pt x="37767" y="1336"/>
                  </a:lnTo>
                  <a:cubicBezTo>
                    <a:pt x="37672" y="1312"/>
                    <a:pt x="37565" y="1265"/>
                    <a:pt x="37470" y="1229"/>
                  </a:cubicBezTo>
                  <a:cubicBezTo>
                    <a:pt x="34829" y="413"/>
                    <a:pt x="32034" y="0"/>
                    <a:pt x="2921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9"/>
            <p:cNvSpPr/>
            <p:nvPr/>
          </p:nvSpPr>
          <p:spPr>
            <a:xfrm>
              <a:off x="1485600" y="2984350"/>
              <a:ext cx="900725" cy="334075"/>
            </a:xfrm>
            <a:custGeom>
              <a:avLst/>
              <a:gdLst/>
              <a:ahLst/>
              <a:cxnLst/>
              <a:rect l="l" t="t" r="r" b="b"/>
              <a:pathLst>
                <a:path w="36029" h="13363" extrusionOk="0">
                  <a:moveTo>
                    <a:pt x="27099" y="1"/>
                  </a:moveTo>
                  <a:cubicBezTo>
                    <a:pt x="25554" y="1"/>
                    <a:pt x="24000" y="124"/>
                    <a:pt x="22455" y="373"/>
                  </a:cubicBezTo>
                  <a:cubicBezTo>
                    <a:pt x="18110" y="1051"/>
                    <a:pt x="13966" y="2730"/>
                    <a:pt x="10478" y="5207"/>
                  </a:cubicBezTo>
                  <a:cubicBezTo>
                    <a:pt x="8977" y="6278"/>
                    <a:pt x="7549" y="7516"/>
                    <a:pt x="6144" y="8707"/>
                  </a:cubicBezTo>
                  <a:cubicBezTo>
                    <a:pt x="4215" y="10374"/>
                    <a:pt x="2215" y="12100"/>
                    <a:pt x="0" y="13362"/>
                  </a:cubicBezTo>
                  <a:lnTo>
                    <a:pt x="119" y="13362"/>
                  </a:lnTo>
                  <a:cubicBezTo>
                    <a:pt x="2310" y="12100"/>
                    <a:pt x="4263" y="10398"/>
                    <a:pt x="6179" y="8743"/>
                  </a:cubicBezTo>
                  <a:cubicBezTo>
                    <a:pt x="7561" y="7552"/>
                    <a:pt x="9001" y="6302"/>
                    <a:pt x="10513" y="5242"/>
                  </a:cubicBezTo>
                  <a:cubicBezTo>
                    <a:pt x="13978" y="2790"/>
                    <a:pt x="18110" y="1111"/>
                    <a:pt x="22455" y="432"/>
                  </a:cubicBezTo>
                  <a:cubicBezTo>
                    <a:pt x="23988" y="189"/>
                    <a:pt x="25530" y="69"/>
                    <a:pt x="27063" y="69"/>
                  </a:cubicBezTo>
                  <a:cubicBezTo>
                    <a:pt x="29889" y="69"/>
                    <a:pt x="32682" y="479"/>
                    <a:pt x="35314" y="1289"/>
                  </a:cubicBezTo>
                  <a:cubicBezTo>
                    <a:pt x="35552" y="1361"/>
                    <a:pt x="35790" y="1432"/>
                    <a:pt x="36028" y="1528"/>
                  </a:cubicBezTo>
                  <a:lnTo>
                    <a:pt x="36028" y="1468"/>
                  </a:lnTo>
                  <a:cubicBezTo>
                    <a:pt x="35826" y="1397"/>
                    <a:pt x="35588" y="1301"/>
                    <a:pt x="35350" y="1230"/>
                  </a:cubicBezTo>
                  <a:cubicBezTo>
                    <a:pt x="32717" y="414"/>
                    <a:pt x="29925" y="1"/>
                    <a:pt x="2709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9"/>
            <p:cNvSpPr/>
            <p:nvPr/>
          </p:nvSpPr>
          <p:spPr>
            <a:xfrm>
              <a:off x="410450" y="3180200"/>
              <a:ext cx="616475" cy="137925"/>
            </a:xfrm>
            <a:custGeom>
              <a:avLst/>
              <a:gdLst/>
              <a:ahLst/>
              <a:cxnLst/>
              <a:rect l="l" t="t" r="r" b="b"/>
              <a:pathLst>
                <a:path w="24659" h="5517" extrusionOk="0">
                  <a:moveTo>
                    <a:pt x="5912" y="0"/>
                  </a:moveTo>
                  <a:cubicBezTo>
                    <a:pt x="3993" y="0"/>
                    <a:pt x="2217" y="280"/>
                    <a:pt x="596" y="837"/>
                  </a:cubicBezTo>
                  <a:cubicBezTo>
                    <a:pt x="406" y="897"/>
                    <a:pt x="203" y="980"/>
                    <a:pt x="1" y="1063"/>
                  </a:cubicBezTo>
                  <a:lnTo>
                    <a:pt x="1" y="1123"/>
                  </a:lnTo>
                  <a:cubicBezTo>
                    <a:pt x="191" y="1028"/>
                    <a:pt x="406" y="956"/>
                    <a:pt x="608" y="885"/>
                  </a:cubicBezTo>
                  <a:cubicBezTo>
                    <a:pt x="2239" y="332"/>
                    <a:pt x="4016" y="54"/>
                    <a:pt x="5932" y="54"/>
                  </a:cubicBezTo>
                  <a:cubicBezTo>
                    <a:pt x="8394" y="54"/>
                    <a:pt x="11085" y="514"/>
                    <a:pt x="13991" y="1444"/>
                  </a:cubicBezTo>
                  <a:cubicBezTo>
                    <a:pt x="16181" y="2147"/>
                    <a:pt x="18324" y="3040"/>
                    <a:pt x="20408" y="3885"/>
                  </a:cubicBezTo>
                  <a:cubicBezTo>
                    <a:pt x="21742" y="4445"/>
                    <a:pt x="23099" y="5004"/>
                    <a:pt x="24480" y="5516"/>
                  </a:cubicBezTo>
                  <a:lnTo>
                    <a:pt x="24659" y="5516"/>
                  </a:lnTo>
                  <a:cubicBezTo>
                    <a:pt x="23230" y="4969"/>
                    <a:pt x="21801" y="4397"/>
                    <a:pt x="20420" y="3826"/>
                  </a:cubicBezTo>
                  <a:cubicBezTo>
                    <a:pt x="18336" y="2968"/>
                    <a:pt x="16181" y="2075"/>
                    <a:pt x="13991" y="1385"/>
                  </a:cubicBezTo>
                  <a:cubicBezTo>
                    <a:pt x="11078" y="461"/>
                    <a:pt x="8377" y="0"/>
                    <a:pt x="5912"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9"/>
            <p:cNvSpPr/>
            <p:nvPr/>
          </p:nvSpPr>
          <p:spPr>
            <a:xfrm>
              <a:off x="1517150" y="3010250"/>
              <a:ext cx="869775" cy="308475"/>
            </a:xfrm>
            <a:custGeom>
              <a:avLst/>
              <a:gdLst/>
              <a:ahLst/>
              <a:cxnLst/>
              <a:rect l="l" t="t" r="r" b="b"/>
              <a:pathLst>
                <a:path w="34791" h="12339" extrusionOk="0">
                  <a:moveTo>
                    <a:pt x="25465" y="1"/>
                  </a:moveTo>
                  <a:cubicBezTo>
                    <a:pt x="23922" y="1"/>
                    <a:pt x="22368" y="124"/>
                    <a:pt x="20824" y="372"/>
                  </a:cubicBezTo>
                  <a:cubicBezTo>
                    <a:pt x="16478" y="1063"/>
                    <a:pt x="12323" y="2742"/>
                    <a:pt x="8847" y="5206"/>
                  </a:cubicBezTo>
                  <a:cubicBezTo>
                    <a:pt x="7346" y="6278"/>
                    <a:pt x="5918" y="7516"/>
                    <a:pt x="4513" y="8707"/>
                  </a:cubicBezTo>
                  <a:cubicBezTo>
                    <a:pt x="3060" y="9957"/>
                    <a:pt x="1584" y="11243"/>
                    <a:pt x="0" y="12338"/>
                  </a:cubicBezTo>
                  <a:lnTo>
                    <a:pt x="107" y="12338"/>
                  </a:lnTo>
                  <a:cubicBezTo>
                    <a:pt x="1655" y="11255"/>
                    <a:pt x="3120" y="10005"/>
                    <a:pt x="4548" y="8766"/>
                  </a:cubicBezTo>
                  <a:cubicBezTo>
                    <a:pt x="5929" y="7576"/>
                    <a:pt x="7370" y="6326"/>
                    <a:pt x="8870" y="5266"/>
                  </a:cubicBezTo>
                  <a:cubicBezTo>
                    <a:pt x="12347" y="2813"/>
                    <a:pt x="16478" y="1134"/>
                    <a:pt x="20824" y="444"/>
                  </a:cubicBezTo>
                  <a:cubicBezTo>
                    <a:pt x="22341" y="207"/>
                    <a:pt x="23871" y="89"/>
                    <a:pt x="25393" y="89"/>
                  </a:cubicBezTo>
                  <a:cubicBezTo>
                    <a:pt x="28231" y="89"/>
                    <a:pt x="31040" y="499"/>
                    <a:pt x="33683" y="1313"/>
                  </a:cubicBezTo>
                  <a:cubicBezTo>
                    <a:pt x="34052" y="1432"/>
                    <a:pt x="34409" y="1563"/>
                    <a:pt x="34790" y="1694"/>
                  </a:cubicBezTo>
                  <a:lnTo>
                    <a:pt x="34790" y="1635"/>
                  </a:lnTo>
                  <a:cubicBezTo>
                    <a:pt x="34433" y="1480"/>
                    <a:pt x="34076" y="1337"/>
                    <a:pt x="33719" y="1230"/>
                  </a:cubicBezTo>
                  <a:cubicBezTo>
                    <a:pt x="31078" y="414"/>
                    <a:pt x="28288" y="1"/>
                    <a:pt x="25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9"/>
            <p:cNvSpPr/>
            <p:nvPr/>
          </p:nvSpPr>
          <p:spPr>
            <a:xfrm>
              <a:off x="410450" y="3206125"/>
              <a:ext cx="540275" cy="112300"/>
            </a:xfrm>
            <a:custGeom>
              <a:avLst/>
              <a:gdLst/>
              <a:ahLst/>
              <a:cxnLst/>
              <a:rect l="l" t="t" r="r" b="b"/>
              <a:pathLst>
                <a:path w="21611" h="4492" extrusionOk="0">
                  <a:moveTo>
                    <a:pt x="5509" y="0"/>
                  </a:moveTo>
                  <a:cubicBezTo>
                    <a:pt x="3594" y="0"/>
                    <a:pt x="1821" y="279"/>
                    <a:pt x="203" y="836"/>
                  </a:cubicBezTo>
                  <a:cubicBezTo>
                    <a:pt x="144" y="872"/>
                    <a:pt x="60" y="884"/>
                    <a:pt x="1" y="919"/>
                  </a:cubicBezTo>
                  <a:lnTo>
                    <a:pt x="1" y="979"/>
                  </a:lnTo>
                  <a:lnTo>
                    <a:pt x="215" y="884"/>
                  </a:lnTo>
                  <a:cubicBezTo>
                    <a:pt x="1844" y="334"/>
                    <a:pt x="3615" y="57"/>
                    <a:pt x="5522" y="57"/>
                  </a:cubicBezTo>
                  <a:cubicBezTo>
                    <a:pt x="7991" y="57"/>
                    <a:pt x="10688" y="521"/>
                    <a:pt x="13598" y="1455"/>
                  </a:cubicBezTo>
                  <a:cubicBezTo>
                    <a:pt x="15788" y="2158"/>
                    <a:pt x="17932" y="3051"/>
                    <a:pt x="20015" y="3896"/>
                  </a:cubicBezTo>
                  <a:cubicBezTo>
                    <a:pt x="20491" y="4086"/>
                    <a:pt x="20968" y="4277"/>
                    <a:pt x="21444" y="4491"/>
                  </a:cubicBezTo>
                  <a:lnTo>
                    <a:pt x="21611" y="4491"/>
                  </a:lnTo>
                  <a:cubicBezTo>
                    <a:pt x="21087" y="4277"/>
                    <a:pt x="20551" y="4063"/>
                    <a:pt x="20027" y="3836"/>
                  </a:cubicBezTo>
                  <a:cubicBezTo>
                    <a:pt x="17943" y="2967"/>
                    <a:pt x="15788" y="2074"/>
                    <a:pt x="13598" y="1396"/>
                  </a:cubicBezTo>
                  <a:cubicBezTo>
                    <a:pt x="10682" y="464"/>
                    <a:pt x="7977" y="0"/>
                    <a:pt x="550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9"/>
            <p:cNvSpPr/>
            <p:nvPr/>
          </p:nvSpPr>
          <p:spPr>
            <a:xfrm>
              <a:off x="1543050" y="3036450"/>
              <a:ext cx="844175" cy="282275"/>
            </a:xfrm>
            <a:custGeom>
              <a:avLst/>
              <a:gdLst/>
              <a:ahLst/>
              <a:cxnLst/>
              <a:rect l="l" t="t" r="r" b="b"/>
              <a:pathLst>
                <a:path w="33767" h="11291" extrusionOk="0">
                  <a:moveTo>
                    <a:pt x="24042" y="1"/>
                  </a:moveTo>
                  <a:cubicBezTo>
                    <a:pt x="22499" y="1"/>
                    <a:pt x="20947" y="124"/>
                    <a:pt x="19407" y="372"/>
                  </a:cubicBezTo>
                  <a:cubicBezTo>
                    <a:pt x="15061" y="1051"/>
                    <a:pt x="10906" y="2730"/>
                    <a:pt x="7430" y="5206"/>
                  </a:cubicBezTo>
                  <a:cubicBezTo>
                    <a:pt x="5917" y="6278"/>
                    <a:pt x="4489" y="7516"/>
                    <a:pt x="3096" y="8707"/>
                  </a:cubicBezTo>
                  <a:cubicBezTo>
                    <a:pt x="2084" y="9564"/>
                    <a:pt x="1060" y="10457"/>
                    <a:pt x="0" y="11290"/>
                  </a:cubicBezTo>
                  <a:lnTo>
                    <a:pt x="107" y="11290"/>
                  </a:lnTo>
                  <a:cubicBezTo>
                    <a:pt x="1143" y="10469"/>
                    <a:pt x="2155" y="9611"/>
                    <a:pt x="3131" y="8766"/>
                  </a:cubicBezTo>
                  <a:cubicBezTo>
                    <a:pt x="4524" y="7575"/>
                    <a:pt x="5965" y="6325"/>
                    <a:pt x="7465" y="5266"/>
                  </a:cubicBezTo>
                  <a:cubicBezTo>
                    <a:pt x="10942" y="2813"/>
                    <a:pt x="15073" y="1122"/>
                    <a:pt x="19419" y="444"/>
                  </a:cubicBezTo>
                  <a:cubicBezTo>
                    <a:pt x="20947" y="201"/>
                    <a:pt x="22489" y="80"/>
                    <a:pt x="24021" y="80"/>
                  </a:cubicBezTo>
                  <a:cubicBezTo>
                    <a:pt x="26848" y="80"/>
                    <a:pt x="29645" y="490"/>
                    <a:pt x="32278" y="1301"/>
                  </a:cubicBezTo>
                  <a:cubicBezTo>
                    <a:pt x="32790" y="1456"/>
                    <a:pt x="33278" y="1634"/>
                    <a:pt x="33766" y="1837"/>
                  </a:cubicBezTo>
                  <a:lnTo>
                    <a:pt x="33766" y="1777"/>
                  </a:lnTo>
                  <a:cubicBezTo>
                    <a:pt x="33278" y="1563"/>
                    <a:pt x="32790" y="1372"/>
                    <a:pt x="32290" y="1229"/>
                  </a:cubicBezTo>
                  <a:cubicBezTo>
                    <a:pt x="29657" y="413"/>
                    <a:pt x="26865" y="1"/>
                    <a:pt x="2404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9"/>
            <p:cNvSpPr/>
            <p:nvPr/>
          </p:nvSpPr>
          <p:spPr>
            <a:xfrm>
              <a:off x="410750" y="3232250"/>
              <a:ext cx="467650" cy="86175"/>
            </a:xfrm>
            <a:custGeom>
              <a:avLst/>
              <a:gdLst/>
              <a:ahLst/>
              <a:cxnLst/>
              <a:rect l="l" t="t" r="r" b="b"/>
              <a:pathLst>
                <a:path w="18706" h="3447" extrusionOk="0">
                  <a:moveTo>
                    <a:pt x="5165" y="1"/>
                  </a:moveTo>
                  <a:cubicBezTo>
                    <a:pt x="3307" y="1"/>
                    <a:pt x="1582" y="264"/>
                    <a:pt x="1" y="791"/>
                  </a:cubicBezTo>
                  <a:lnTo>
                    <a:pt x="1" y="851"/>
                  </a:lnTo>
                  <a:cubicBezTo>
                    <a:pt x="1582" y="323"/>
                    <a:pt x="3307" y="60"/>
                    <a:pt x="5164" y="60"/>
                  </a:cubicBezTo>
                  <a:cubicBezTo>
                    <a:pt x="7625" y="60"/>
                    <a:pt x="10318" y="523"/>
                    <a:pt x="13217" y="1446"/>
                  </a:cubicBezTo>
                  <a:cubicBezTo>
                    <a:pt x="15014" y="2029"/>
                    <a:pt x="16800" y="2732"/>
                    <a:pt x="18551" y="3446"/>
                  </a:cubicBezTo>
                  <a:lnTo>
                    <a:pt x="18705" y="3446"/>
                  </a:lnTo>
                  <a:cubicBezTo>
                    <a:pt x="16919" y="2720"/>
                    <a:pt x="15086" y="1982"/>
                    <a:pt x="13228" y="1387"/>
                  </a:cubicBezTo>
                  <a:cubicBezTo>
                    <a:pt x="10323" y="463"/>
                    <a:pt x="7627" y="1"/>
                    <a:pt x="51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9"/>
            <p:cNvSpPr/>
            <p:nvPr/>
          </p:nvSpPr>
          <p:spPr>
            <a:xfrm>
              <a:off x="1565650" y="3062350"/>
              <a:ext cx="821275" cy="256075"/>
            </a:xfrm>
            <a:custGeom>
              <a:avLst/>
              <a:gdLst/>
              <a:ahLst/>
              <a:cxnLst/>
              <a:rect l="l" t="t" r="r" b="b"/>
              <a:pathLst>
                <a:path w="32851" h="10243" extrusionOk="0">
                  <a:moveTo>
                    <a:pt x="22751" y="0"/>
                  </a:moveTo>
                  <a:cubicBezTo>
                    <a:pt x="21208" y="0"/>
                    <a:pt x="19655" y="124"/>
                    <a:pt x="18110" y="372"/>
                  </a:cubicBezTo>
                  <a:cubicBezTo>
                    <a:pt x="13765" y="1063"/>
                    <a:pt x="9621" y="2741"/>
                    <a:pt x="6133" y="5206"/>
                  </a:cubicBezTo>
                  <a:cubicBezTo>
                    <a:pt x="4632" y="6278"/>
                    <a:pt x="3204" y="7516"/>
                    <a:pt x="1799" y="8706"/>
                  </a:cubicBezTo>
                  <a:cubicBezTo>
                    <a:pt x="1203" y="9230"/>
                    <a:pt x="608" y="9730"/>
                    <a:pt x="1" y="10242"/>
                  </a:cubicBezTo>
                  <a:lnTo>
                    <a:pt x="96" y="10242"/>
                  </a:lnTo>
                  <a:cubicBezTo>
                    <a:pt x="691" y="9754"/>
                    <a:pt x="1263" y="9242"/>
                    <a:pt x="1846" y="8754"/>
                  </a:cubicBezTo>
                  <a:cubicBezTo>
                    <a:pt x="3227" y="7563"/>
                    <a:pt x="4680" y="6313"/>
                    <a:pt x="6180" y="5254"/>
                  </a:cubicBezTo>
                  <a:cubicBezTo>
                    <a:pt x="9645" y="2801"/>
                    <a:pt x="13788" y="1122"/>
                    <a:pt x="18134" y="432"/>
                  </a:cubicBezTo>
                  <a:cubicBezTo>
                    <a:pt x="19662" y="189"/>
                    <a:pt x="21202" y="68"/>
                    <a:pt x="22734" y="68"/>
                  </a:cubicBezTo>
                  <a:cubicBezTo>
                    <a:pt x="25557" y="68"/>
                    <a:pt x="28353" y="478"/>
                    <a:pt x="30993" y="1289"/>
                  </a:cubicBezTo>
                  <a:cubicBezTo>
                    <a:pt x="31624" y="1491"/>
                    <a:pt x="32255" y="1729"/>
                    <a:pt x="32850" y="1991"/>
                  </a:cubicBezTo>
                  <a:lnTo>
                    <a:pt x="32850" y="1932"/>
                  </a:lnTo>
                  <a:cubicBezTo>
                    <a:pt x="32255" y="1658"/>
                    <a:pt x="31648" y="1432"/>
                    <a:pt x="31005" y="1229"/>
                  </a:cubicBezTo>
                  <a:cubicBezTo>
                    <a:pt x="28364" y="413"/>
                    <a:pt x="25574" y="0"/>
                    <a:pt x="2275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9"/>
            <p:cNvSpPr/>
            <p:nvPr/>
          </p:nvSpPr>
          <p:spPr>
            <a:xfrm>
              <a:off x="411050" y="3257825"/>
              <a:ext cx="392625" cy="60300"/>
            </a:xfrm>
            <a:custGeom>
              <a:avLst/>
              <a:gdLst/>
              <a:ahLst/>
              <a:cxnLst/>
              <a:rect l="l" t="t" r="r" b="b"/>
              <a:pathLst>
                <a:path w="15705" h="2412" extrusionOk="0">
                  <a:moveTo>
                    <a:pt x="4749" y="0"/>
                  </a:moveTo>
                  <a:cubicBezTo>
                    <a:pt x="3053" y="0"/>
                    <a:pt x="1469" y="220"/>
                    <a:pt x="1" y="661"/>
                  </a:cubicBezTo>
                  <a:lnTo>
                    <a:pt x="1" y="721"/>
                  </a:lnTo>
                  <a:cubicBezTo>
                    <a:pt x="1461" y="284"/>
                    <a:pt x="3043" y="65"/>
                    <a:pt x="4737" y="65"/>
                  </a:cubicBezTo>
                  <a:cubicBezTo>
                    <a:pt x="7201" y="65"/>
                    <a:pt x="9903" y="528"/>
                    <a:pt x="12824" y="1459"/>
                  </a:cubicBezTo>
                  <a:cubicBezTo>
                    <a:pt x="13728" y="1733"/>
                    <a:pt x="14621" y="2066"/>
                    <a:pt x="15526" y="2411"/>
                  </a:cubicBezTo>
                  <a:lnTo>
                    <a:pt x="15705" y="2411"/>
                  </a:lnTo>
                  <a:cubicBezTo>
                    <a:pt x="14752" y="2054"/>
                    <a:pt x="13800" y="1697"/>
                    <a:pt x="12847" y="1399"/>
                  </a:cubicBezTo>
                  <a:cubicBezTo>
                    <a:pt x="9924" y="467"/>
                    <a:pt x="7219" y="0"/>
                    <a:pt x="474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9"/>
            <p:cNvSpPr/>
            <p:nvPr/>
          </p:nvSpPr>
          <p:spPr>
            <a:xfrm>
              <a:off x="411050" y="3284275"/>
              <a:ext cx="309300" cy="34150"/>
            </a:xfrm>
            <a:custGeom>
              <a:avLst/>
              <a:gdLst/>
              <a:ahLst/>
              <a:cxnLst/>
              <a:rect l="l" t="t" r="r" b="b"/>
              <a:pathLst>
                <a:path w="12372" h="1366" extrusionOk="0">
                  <a:moveTo>
                    <a:pt x="4378" y="0"/>
                  </a:moveTo>
                  <a:cubicBezTo>
                    <a:pt x="2824" y="0"/>
                    <a:pt x="1362" y="185"/>
                    <a:pt x="1" y="556"/>
                  </a:cubicBezTo>
                  <a:lnTo>
                    <a:pt x="1" y="615"/>
                  </a:lnTo>
                  <a:cubicBezTo>
                    <a:pt x="1362" y="248"/>
                    <a:pt x="2823" y="63"/>
                    <a:pt x="4380" y="63"/>
                  </a:cubicBezTo>
                  <a:cubicBezTo>
                    <a:pt x="6758" y="63"/>
                    <a:pt x="9357" y="495"/>
                    <a:pt x="12157" y="1365"/>
                  </a:cubicBezTo>
                  <a:lnTo>
                    <a:pt x="12371" y="1365"/>
                  </a:lnTo>
                  <a:cubicBezTo>
                    <a:pt x="9491" y="456"/>
                    <a:pt x="6819" y="0"/>
                    <a:pt x="437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9"/>
            <p:cNvSpPr/>
            <p:nvPr/>
          </p:nvSpPr>
          <p:spPr>
            <a:xfrm>
              <a:off x="1586500" y="3088175"/>
              <a:ext cx="800125" cy="230250"/>
            </a:xfrm>
            <a:custGeom>
              <a:avLst/>
              <a:gdLst/>
              <a:ahLst/>
              <a:cxnLst/>
              <a:rect l="l" t="t" r="r" b="b"/>
              <a:pathLst>
                <a:path w="32005" h="9210" extrusionOk="0">
                  <a:moveTo>
                    <a:pt x="21497" y="0"/>
                  </a:moveTo>
                  <a:cubicBezTo>
                    <a:pt x="19965" y="0"/>
                    <a:pt x="18424" y="121"/>
                    <a:pt x="16895" y="363"/>
                  </a:cubicBezTo>
                  <a:cubicBezTo>
                    <a:pt x="12550" y="1065"/>
                    <a:pt x="8394" y="2732"/>
                    <a:pt x="4918" y="5209"/>
                  </a:cubicBezTo>
                  <a:cubicBezTo>
                    <a:pt x="3406" y="6280"/>
                    <a:pt x="1977" y="7507"/>
                    <a:pt x="584" y="8697"/>
                  </a:cubicBezTo>
                  <a:cubicBezTo>
                    <a:pt x="381" y="8876"/>
                    <a:pt x="191" y="9031"/>
                    <a:pt x="0" y="9209"/>
                  </a:cubicBezTo>
                  <a:lnTo>
                    <a:pt x="96" y="9209"/>
                  </a:lnTo>
                  <a:cubicBezTo>
                    <a:pt x="274" y="9055"/>
                    <a:pt x="453" y="8900"/>
                    <a:pt x="608" y="8745"/>
                  </a:cubicBezTo>
                  <a:cubicBezTo>
                    <a:pt x="2001" y="7554"/>
                    <a:pt x="3441" y="6304"/>
                    <a:pt x="4941" y="5245"/>
                  </a:cubicBezTo>
                  <a:cubicBezTo>
                    <a:pt x="8406" y="2792"/>
                    <a:pt x="12550" y="1113"/>
                    <a:pt x="16895" y="422"/>
                  </a:cubicBezTo>
                  <a:cubicBezTo>
                    <a:pt x="18412" y="186"/>
                    <a:pt x="19942" y="68"/>
                    <a:pt x="21464" y="68"/>
                  </a:cubicBezTo>
                  <a:cubicBezTo>
                    <a:pt x="24302" y="68"/>
                    <a:pt x="27111" y="478"/>
                    <a:pt x="29754" y="1292"/>
                  </a:cubicBezTo>
                  <a:cubicBezTo>
                    <a:pt x="30528" y="1530"/>
                    <a:pt x="31290" y="1827"/>
                    <a:pt x="32004" y="2149"/>
                  </a:cubicBezTo>
                  <a:lnTo>
                    <a:pt x="32004" y="2089"/>
                  </a:lnTo>
                  <a:cubicBezTo>
                    <a:pt x="31314" y="1768"/>
                    <a:pt x="30564" y="1470"/>
                    <a:pt x="29778" y="1232"/>
                  </a:cubicBezTo>
                  <a:cubicBezTo>
                    <a:pt x="27135" y="413"/>
                    <a:pt x="24331" y="0"/>
                    <a:pt x="2149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9"/>
            <p:cNvSpPr/>
            <p:nvPr/>
          </p:nvSpPr>
          <p:spPr>
            <a:xfrm>
              <a:off x="425625" y="3310350"/>
              <a:ext cx="178625" cy="8075"/>
            </a:xfrm>
            <a:custGeom>
              <a:avLst/>
              <a:gdLst/>
              <a:ahLst/>
              <a:cxnLst/>
              <a:rect l="l" t="t" r="r" b="b"/>
              <a:pathLst>
                <a:path w="7145" h="323" extrusionOk="0">
                  <a:moveTo>
                    <a:pt x="3412" y="1"/>
                  </a:moveTo>
                  <a:cubicBezTo>
                    <a:pt x="2218" y="1"/>
                    <a:pt x="1078" y="108"/>
                    <a:pt x="1" y="322"/>
                  </a:cubicBezTo>
                  <a:lnTo>
                    <a:pt x="346" y="322"/>
                  </a:lnTo>
                  <a:cubicBezTo>
                    <a:pt x="1328" y="144"/>
                    <a:pt x="2355" y="54"/>
                    <a:pt x="3425" y="54"/>
                  </a:cubicBezTo>
                  <a:cubicBezTo>
                    <a:pt x="4496" y="54"/>
                    <a:pt x="5609" y="144"/>
                    <a:pt x="6764" y="322"/>
                  </a:cubicBezTo>
                  <a:lnTo>
                    <a:pt x="7145" y="322"/>
                  </a:lnTo>
                  <a:cubicBezTo>
                    <a:pt x="5853" y="108"/>
                    <a:pt x="4606" y="1"/>
                    <a:pt x="341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9"/>
            <p:cNvSpPr/>
            <p:nvPr/>
          </p:nvSpPr>
          <p:spPr>
            <a:xfrm>
              <a:off x="1607325" y="3114150"/>
              <a:ext cx="779600" cy="204575"/>
            </a:xfrm>
            <a:custGeom>
              <a:avLst/>
              <a:gdLst/>
              <a:ahLst/>
              <a:cxnLst/>
              <a:rect l="l" t="t" r="r" b="b"/>
              <a:pathLst>
                <a:path w="31184" h="8183" extrusionOk="0">
                  <a:moveTo>
                    <a:pt x="20328" y="0"/>
                  </a:moveTo>
                  <a:cubicBezTo>
                    <a:pt x="18785" y="0"/>
                    <a:pt x="17233" y="123"/>
                    <a:pt x="15693" y="372"/>
                  </a:cubicBezTo>
                  <a:cubicBezTo>
                    <a:pt x="11347" y="1050"/>
                    <a:pt x="7192" y="2741"/>
                    <a:pt x="3704" y="5206"/>
                  </a:cubicBezTo>
                  <a:cubicBezTo>
                    <a:pt x="2430" y="6111"/>
                    <a:pt x="1191" y="7146"/>
                    <a:pt x="1" y="8182"/>
                  </a:cubicBezTo>
                  <a:lnTo>
                    <a:pt x="96" y="8182"/>
                  </a:lnTo>
                  <a:cubicBezTo>
                    <a:pt x="1263" y="7170"/>
                    <a:pt x="2489" y="6158"/>
                    <a:pt x="3739" y="5265"/>
                  </a:cubicBezTo>
                  <a:cubicBezTo>
                    <a:pt x="7204" y="2812"/>
                    <a:pt x="11347" y="1134"/>
                    <a:pt x="15693" y="443"/>
                  </a:cubicBezTo>
                  <a:cubicBezTo>
                    <a:pt x="17210" y="206"/>
                    <a:pt x="18739" y="88"/>
                    <a:pt x="20259" y="88"/>
                  </a:cubicBezTo>
                  <a:cubicBezTo>
                    <a:pt x="23094" y="88"/>
                    <a:pt x="25901" y="499"/>
                    <a:pt x="28552" y="1312"/>
                  </a:cubicBezTo>
                  <a:cubicBezTo>
                    <a:pt x="29469" y="1586"/>
                    <a:pt x="30350" y="1943"/>
                    <a:pt x="31183" y="2360"/>
                  </a:cubicBezTo>
                  <a:lnTo>
                    <a:pt x="31183" y="2301"/>
                  </a:lnTo>
                  <a:cubicBezTo>
                    <a:pt x="30362" y="1872"/>
                    <a:pt x="29481" y="1515"/>
                    <a:pt x="28576" y="1229"/>
                  </a:cubicBezTo>
                  <a:cubicBezTo>
                    <a:pt x="25943" y="413"/>
                    <a:pt x="23151" y="0"/>
                    <a:pt x="2032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9"/>
            <p:cNvSpPr/>
            <p:nvPr/>
          </p:nvSpPr>
          <p:spPr>
            <a:xfrm>
              <a:off x="1628475" y="3140250"/>
              <a:ext cx="758450" cy="178475"/>
            </a:xfrm>
            <a:custGeom>
              <a:avLst/>
              <a:gdLst/>
              <a:ahLst/>
              <a:cxnLst/>
              <a:rect l="l" t="t" r="r" b="b"/>
              <a:pathLst>
                <a:path w="30338" h="7139" extrusionOk="0">
                  <a:moveTo>
                    <a:pt x="19056" y="1"/>
                  </a:moveTo>
                  <a:cubicBezTo>
                    <a:pt x="17524" y="1"/>
                    <a:pt x="15983" y="121"/>
                    <a:pt x="14454" y="364"/>
                  </a:cubicBezTo>
                  <a:cubicBezTo>
                    <a:pt x="10109" y="1054"/>
                    <a:pt x="5953" y="2733"/>
                    <a:pt x="2477" y="5209"/>
                  </a:cubicBezTo>
                  <a:cubicBezTo>
                    <a:pt x="1631" y="5805"/>
                    <a:pt x="810" y="6471"/>
                    <a:pt x="0" y="7138"/>
                  </a:cubicBezTo>
                  <a:lnTo>
                    <a:pt x="95" y="7138"/>
                  </a:lnTo>
                  <a:cubicBezTo>
                    <a:pt x="881" y="6483"/>
                    <a:pt x="1679" y="5840"/>
                    <a:pt x="2524" y="5245"/>
                  </a:cubicBezTo>
                  <a:cubicBezTo>
                    <a:pt x="5989" y="2792"/>
                    <a:pt x="10120" y="1114"/>
                    <a:pt x="14466" y="423"/>
                  </a:cubicBezTo>
                  <a:cubicBezTo>
                    <a:pt x="15983" y="186"/>
                    <a:pt x="17513" y="68"/>
                    <a:pt x="19035" y="68"/>
                  </a:cubicBezTo>
                  <a:cubicBezTo>
                    <a:pt x="21873" y="68"/>
                    <a:pt x="24682" y="478"/>
                    <a:pt x="27325" y="1292"/>
                  </a:cubicBezTo>
                  <a:cubicBezTo>
                    <a:pt x="28385" y="1614"/>
                    <a:pt x="29397" y="2030"/>
                    <a:pt x="30337" y="2542"/>
                  </a:cubicBezTo>
                  <a:lnTo>
                    <a:pt x="30337" y="2471"/>
                  </a:lnTo>
                  <a:cubicBezTo>
                    <a:pt x="29397" y="1971"/>
                    <a:pt x="28397" y="1554"/>
                    <a:pt x="27349" y="1233"/>
                  </a:cubicBezTo>
                  <a:cubicBezTo>
                    <a:pt x="24698" y="413"/>
                    <a:pt x="21891" y="1"/>
                    <a:pt x="1905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9"/>
            <p:cNvSpPr/>
            <p:nvPr/>
          </p:nvSpPr>
          <p:spPr>
            <a:xfrm>
              <a:off x="1651075" y="3166225"/>
              <a:ext cx="736150" cy="152500"/>
            </a:xfrm>
            <a:custGeom>
              <a:avLst/>
              <a:gdLst/>
              <a:ahLst/>
              <a:cxnLst/>
              <a:rect l="l" t="t" r="r" b="b"/>
              <a:pathLst>
                <a:path w="29446" h="6100" extrusionOk="0">
                  <a:moveTo>
                    <a:pt x="17816" y="1"/>
                  </a:moveTo>
                  <a:cubicBezTo>
                    <a:pt x="16273" y="1"/>
                    <a:pt x="14721" y="124"/>
                    <a:pt x="13181" y="372"/>
                  </a:cubicBezTo>
                  <a:cubicBezTo>
                    <a:pt x="8835" y="1051"/>
                    <a:pt x="4680" y="2742"/>
                    <a:pt x="1192" y="5206"/>
                  </a:cubicBezTo>
                  <a:cubicBezTo>
                    <a:pt x="799" y="5492"/>
                    <a:pt x="394" y="5790"/>
                    <a:pt x="1" y="6099"/>
                  </a:cubicBezTo>
                  <a:lnTo>
                    <a:pt x="108" y="6099"/>
                  </a:lnTo>
                  <a:cubicBezTo>
                    <a:pt x="477" y="5813"/>
                    <a:pt x="858" y="5516"/>
                    <a:pt x="1239" y="5254"/>
                  </a:cubicBezTo>
                  <a:cubicBezTo>
                    <a:pt x="4716" y="2801"/>
                    <a:pt x="8847" y="1110"/>
                    <a:pt x="13193" y="432"/>
                  </a:cubicBezTo>
                  <a:cubicBezTo>
                    <a:pt x="14721" y="189"/>
                    <a:pt x="16263" y="68"/>
                    <a:pt x="17795" y="68"/>
                  </a:cubicBezTo>
                  <a:cubicBezTo>
                    <a:pt x="20622" y="68"/>
                    <a:pt x="23419" y="479"/>
                    <a:pt x="26052" y="1289"/>
                  </a:cubicBezTo>
                  <a:cubicBezTo>
                    <a:pt x="27242" y="1670"/>
                    <a:pt x="28385" y="2158"/>
                    <a:pt x="29445" y="2742"/>
                  </a:cubicBezTo>
                  <a:lnTo>
                    <a:pt x="29445" y="2682"/>
                  </a:lnTo>
                  <a:cubicBezTo>
                    <a:pt x="28385" y="2099"/>
                    <a:pt x="27254" y="1611"/>
                    <a:pt x="26064" y="1230"/>
                  </a:cubicBezTo>
                  <a:cubicBezTo>
                    <a:pt x="23431" y="414"/>
                    <a:pt x="20639" y="1"/>
                    <a:pt x="178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9"/>
            <p:cNvSpPr/>
            <p:nvPr/>
          </p:nvSpPr>
          <p:spPr>
            <a:xfrm>
              <a:off x="1676400" y="3192350"/>
              <a:ext cx="709925" cy="126375"/>
            </a:xfrm>
            <a:custGeom>
              <a:avLst/>
              <a:gdLst/>
              <a:ahLst/>
              <a:cxnLst/>
              <a:rect l="l" t="t" r="r" b="b"/>
              <a:pathLst>
                <a:path w="28397" h="5055" extrusionOk="0">
                  <a:moveTo>
                    <a:pt x="16377" y="0"/>
                  </a:moveTo>
                  <a:cubicBezTo>
                    <a:pt x="14845" y="0"/>
                    <a:pt x="13304" y="121"/>
                    <a:pt x="11775" y="363"/>
                  </a:cubicBezTo>
                  <a:cubicBezTo>
                    <a:pt x="7501" y="1054"/>
                    <a:pt x="3441" y="2661"/>
                    <a:pt x="0" y="5054"/>
                  </a:cubicBezTo>
                  <a:lnTo>
                    <a:pt x="107" y="5054"/>
                  </a:lnTo>
                  <a:cubicBezTo>
                    <a:pt x="3512" y="2709"/>
                    <a:pt x="7549" y="1113"/>
                    <a:pt x="11775" y="446"/>
                  </a:cubicBezTo>
                  <a:cubicBezTo>
                    <a:pt x="13303" y="204"/>
                    <a:pt x="14845" y="83"/>
                    <a:pt x="16378" y="83"/>
                  </a:cubicBezTo>
                  <a:cubicBezTo>
                    <a:pt x="19204" y="83"/>
                    <a:pt x="22002" y="493"/>
                    <a:pt x="24634" y="1304"/>
                  </a:cubicBezTo>
                  <a:cubicBezTo>
                    <a:pt x="25991" y="1720"/>
                    <a:pt x="27265" y="2292"/>
                    <a:pt x="28396" y="2971"/>
                  </a:cubicBezTo>
                  <a:lnTo>
                    <a:pt x="28396" y="2899"/>
                  </a:lnTo>
                  <a:cubicBezTo>
                    <a:pt x="27289" y="2209"/>
                    <a:pt x="26003" y="1637"/>
                    <a:pt x="24670" y="1232"/>
                  </a:cubicBezTo>
                  <a:cubicBezTo>
                    <a:pt x="22019" y="413"/>
                    <a:pt x="19212" y="0"/>
                    <a:pt x="1637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9"/>
            <p:cNvSpPr/>
            <p:nvPr/>
          </p:nvSpPr>
          <p:spPr>
            <a:xfrm>
              <a:off x="1707650" y="3218325"/>
              <a:ext cx="679275" cy="100400"/>
            </a:xfrm>
            <a:custGeom>
              <a:avLst/>
              <a:gdLst/>
              <a:ahLst/>
              <a:cxnLst/>
              <a:rect l="l" t="t" r="r" b="b"/>
              <a:pathLst>
                <a:path w="27171" h="4016" extrusionOk="0">
                  <a:moveTo>
                    <a:pt x="14791" y="0"/>
                  </a:moveTo>
                  <a:cubicBezTo>
                    <a:pt x="13248" y="0"/>
                    <a:pt x="11696" y="124"/>
                    <a:pt x="10156" y="372"/>
                  </a:cubicBezTo>
                  <a:cubicBezTo>
                    <a:pt x="6537" y="955"/>
                    <a:pt x="3072" y="2205"/>
                    <a:pt x="0" y="4015"/>
                  </a:cubicBezTo>
                  <a:lnTo>
                    <a:pt x="119" y="4015"/>
                  </a:lnTo>
                  <a:cubicBezTo>
                    <a:pt x="3155" y="2229"/>
                    <a:pt x="6596" y="1015"/>
                    <a:pt x="10156" y="443"/>
                  </a:cubicBezTo>
                  <a:cubicBezTo>
                    <a:pt x="11673" y="206"/>
                    <a:pt x="13203" y="89"/>
                    <a:pt x="14725" y="89"/>
                  </a:cubicBezTo>
                  <a:cubicBezTo>
                    <a:pt x="17563" y="89"/>
                    <a:pt x="20372" y="499"/>
                    <a:pt x="23015" y="1312"/>
                  </a:cubicBezTo>
                  <a:cubicBezTo>
                    <a:pt x="24515" y="1765"/>
                    <a:pt x="25932" y="2420"/>
                    <a:pt x="27170" y="3217"/>
                  </a:cubicBezTo>
                  <a:lnTo>
                    <a:pt x="27170" y="3134"/>
                  </a:lnTo>
                  <a:cubicBezTo>
                    <a:pt x="25932" y="2336"/>
                    <a:pt x="24527" y="1693"/>
                    <a:pt x="23039" y="1229"/>
                  </a:cubicBezTo>
                  <a:cubicBezTo>
                    <a:pt x="20406" y="413"/>
                    <a:pt x="17614" y="0"/>
                    <a:pt x="147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9"/>
            <p:cNvSpPr/>
            <p:nvPr/>
          </p:nvSpPr>
          <p:spPr>
            <a:xfrm>
              <a:off x="1746050" y="3244225"/>
              <a:ext cx="624800" cy="74500"/>
            </a:xfrm>
            <a:custGeom>
              <a:avLst/>
              <a:gdLst/>
              <a:ahLst/>
              <a:cxnLst/>
              <a:rect l="l" t="t" r="r" b="b"/>
              <a:pathLst>
                <a:path w="24992" h="2980" extrusionOk="0">
                  <a:moveTo>
                    <a:pt x="12864" y="1"/>
                  </a:moveTo>
                  <a:cubicBezTo>
                    <a:pt x="11325" y="1"/>
                    <a:pt x="9776" y="124"/>
                    <a:pt x="8239" y="372"/>
                  </a:cubicBezTo>
                  <a:cubicBezTo>
                    <a:pt x="5358" y="836"/>
                    <a:pt x="2560" y="1729"/>
                    <a:pt x="0" y="2979"/>
                  </a:cubicBezTo>
                  <a:lnTo>
                    <a:pt x="155" y="2979"/>
                  </a:lnTo>
                  <a:cubicBezTo>
                    <a:pt x="2679" y="1765"/>
                    <a:pt x="5417" y="884"/>
                    <a:pt x="8251" y="431"/>
                  </a:cubicBezTo>
                  <a:cubicBezTo>
                    <a:pt x="9768" y="194"/>
                    <a:pt x="11296" y="76"/>
                    <a:pt x="12817" y="76"/>
                  </a:cubicBezTo>
                  <a:cubicBezTo>
                    <a:pt x="15652" y="76"/>
                    <a:pt x="18459" y="487"/>
                    <a:pt x="21110" y="1300"/>
                  </a:cubicBezTo>
                  <a:cubicBezTo>
                    <a:pt x="22467" y="1717"/>
                    <a:pt x="23741" y="2301"/>
                    <a:pt x="24884" y="2967"/>
                  </a:cubicBezTo>
                  <a:lnTo>
                    <a:pt x="24991" y="2967"/>
                  </a:lnTo>
                  <a:cubicBezTo>
                    <a:pt x="23836" y="2253"/>
                    <a:pt x="22503" y="1670"/>
                    <a:pt x="21122" y="1241"/>
                  </a:cubicBezTo>
                  <a:cubicBezTo>
                    <a:pt x="18486" y="416"/>
                    <a:pt x="15690" y="1"/>
                    <a:pt x="128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9"/>
            <p:cNvSpPr/>
            <p:nvPr/>
          </p:nvSpPr>
          <p:spPr>
            <a:xfrm>
              <a:off x="1796050" y="3270400"/>
              <a:ext cx="514975" cy="48325"/>
            </a:xfrm>
            <a:custGeom>
              <a:avLst/>
              <a:gdLst/>
              <a:ahLst/>
              <a:cxnLst/>
              <a:rect l="l" t="t" r="r" b="b"/>
              <a:pathLst>
                <a:path w="20599" h="1933" extrusionOk="0">
                  <a:moveTo>
                    <a:pt x="10482" y="1"/>
                  </a:moveTo>
                  <a:cubicBezTo>
                    <a:pt x="8938" y="1"/>
                    <a:pt x="7386" y="124"/>
                    <a:pt x="5846" y="372"/>
                  </a:cubicBezTo>
                  <a:cubicBezTo>
                    <a:pt x="3834" y="682"/>
                    <a:pt x="1870" y="1218"/>
                    <a:pt x="0" y="1932"/>
                  </a:cubicBezTo>
                  <a:lnTo>
                    <a:pt x="179" y="1932"/>
                  </a:lnTo>
                  <a:cubicBezTo>
                    <a:pt x="2012" y="1254"/>
                    <a:pt x="3917" y="742"/>
                    <a:pt x="5858" y="432"/>
                  </a:cubicBezTo>
                  <a:cubicBezTo>
                    <a:pt x="7386" y="189"/>
                    <a:pt x="8928" y="69"/>
                    <a:pt x="10461" y="69"/>
                  </a:cubicBezTo>
                  <a:cubicBezTo>
                    <a:pt x="13287" y="69"/>
                    <a:pt x="16085" y="479"/>
                    <a:pt x="18717" y="1289"/>
                  </a:cubicBezTo>
                  <a:cubicBezTo>
                    <a:pt x="19300" y="1468"/>
                    <a:pt x="19884" y="1682"/>
                    <a:pt x="20443" y="1920"/>
                  </a:cubicBezTo>
                  <a:lnTo>
                    <a:pt x="20598" y="1920"/>
                  </a:lnTo>
                  <a:cubicBezTo>
                    <a:pt x="20003" y="1658"/>
                    <a:pt x="19372" y="1432"/>
                    <a:pt x="18741" y="1230"/>
                  </a:cubicBezTo>
                  <a:cubicBezTo>
                    <a:pt x="16100" y="414"/>
                    <a:pt x="13305" y="1"/>
                    <a:pt x="1048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9"/>
            <p:cNvSpPr/>
            <p:nvPr/>
          </p:nvSpPr>
          <p:spPr>
            <a:xfrm>
              <a:off x="1868675" y="3296150"/>
              <a:ext cx="355425" cy="22275"/>
            </a:xfrm>
            <a:custGeom>
              <a:avLst/>
              <a:gdLst/>
              <a:ahLst/>
              <a:cxnLst/>
              <a:rect l="l" t="t" r="r" b="b"/>
              <a:pathLst>
                <a:path w="14217" h="891" extrusionOk="0">
                  <a:moveTo>
                    <a:pt x="7146" y="0"/>
                  </a:moveTo>
                  <a:cubicBezTo>
                    <a:pt x="5618" y="0"/>
                    <a:pt x="4082" y="121"/>
                    <a:pt x="2560" y="366"/>
                  </a:cubicBezTo>
                  <a:cubicBezTo>
                    <a:pt x="1691" y="497"/>
                    <a:pt x="846" y="676"/>
                    <a:pt x="0" y="890"/>
                  </a:cubicBezTo>
                  <a:lnTo>
                    <a:pt x="250" y="890"/>
                  </a:lnTo>
                  <a:cubicBezTo>
                    <a:pt x="1012" y="712"/>
                    <a:pt x="1786" y="545"/>
                    <a:pt x="2560" y="426"/>
                  </a:cubicBezTo>
                  <a:cubicBezTo>
                    <a:pt x="4073" y="186"/>
                    <a:pt x="5602" y="66"/>
                    <a:pt x="7122" y="66"/>
                  </a:cubicBezTo>
                  <a:cubicBezTo>
                    <a:pt x="9443" y="66"/>
                    <a:pt x="11747" y="344"/>
                    <a:pt x="13955" y="890"/>
                  </a:cubicBezTo>
                  <a:lnTo>
                    <a:pt x="14217" y="890"/>
                  </a:lnTo>
                  <a:cubicBezTo>
                    <a:pt x="11937" y="300"/>
                    <a:pt x="9551" y="0"/>
                    <a:pt x="714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9"/>
            <p:cNvSpPr/>
            <p:nvPr/>
          </p:nvSpPr>
          <p:spPr>
            <a:xfrm>
              <a:off x="1261450" y="3318400"/>
              <a:ext cx="80700" cy="1350"/>
            </a:xfrm>
            <a:custGeom>
              <a:avLst/>
              <a:gdLst/>
              <a:ahLst/>
              <a:cxnLst/>
              <a:rect l="l" t="t" r="r" b="b"/>
              <a:pathLst>
                <a:path w="3228" h="54" extrusionOk="0">
                  <a:moveTo>
                    <a:pt x="1" y="0"/>
                  </a:moveTo>
                  <a:cubicBezTo>
                    <a:pt x="554" y="36"/>
                    <a:pt x="1099" y="54"/>
                    <a:pt x="1636" y="54"/>
                  </a:cubicBezTo>
                  <a:cubicBezTo>
                    <a:pt x="2174" y="54"/>
                    <a:pt x="2703" y="36"/>
                    <a:pt x="322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9"/>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9"/>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9"/>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9"/>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 name="Google Shape;808;p19"/>
          <p:cNvSpPr/>
          <p:nvPr/>
        </p:nvSpPr>
        <p:spPr>
          <a:xfrm>
            <a:off x="720000" y="2780275"/>
            <a:ext cx="2470800" cy="14829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9"/>
          <p:cNvSpPr/>
          <p:nvPr/>
        </p:nvSpPr>
        <p:spPr>
          <a:xfrm>
            <a:off x="3336675" y="2780275"/>
            <a:ext cx="2470800" cy="14829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9"/>
          <p:cNvSpPr/>
          <p:nvPr/>
        </p:nvSpPr>
        <p:spPr>
          <a:xfrm>
            <a:off x="5953350" y="2780275"/>
            <a:ext cx="2470800" cy="14829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9"/>
          <p:cNvSpPr/>
          <p:nvPr/>
        </p:nvSpPr>
        <p:spPr>
          <a:xfrm>
            <a:off x="1390351" y="1317912"/>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9"/>
          <p:cNvSpPr/>
          <p:nvPr/>
        </p:nvSpPr>
        <p:spPr>
          <a:xfrm>
            <a:off x="4007101" y="1317912"/>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9"/>
          <p:cNvSpPr/>
          <p:nvPr/>
        </p:nvSpPr>
        <p:spPr>
          <a:xfrm>
            <a:off x="6623851" y="1317912"/>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p19"/>
          <p:cNvGrpSpPr/>
          <p:nvPr/>
        </p:nvGrpSpPr>
        <p:grpSpPr>
          <a:xfrm rot="-5400000">
            <a:off x="7135649" y="12103"/>
            <a:ext cx="2020446" cy="1996256"/>
            <a:chOff x="3884100" y="2447750"/>
            <a:chExt cx="843575" cy="833475"/>
          </a:xfrm>
        </p:grpSpPr>
        <p:sp>
          <p:nvSpPr>
            <p:cNvPr id="815" name="Google Shape;815;p19"/>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9"/>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9"/>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9"/>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9"/>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9"/>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9"/>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9"/>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9"/>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9"/>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9"/>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9"/>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9"/>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9"/>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9"/>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9"/>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9"/>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9"/>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9"/>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9"/>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19"/>
          <p:cNvGrpSpPr/>
          <p:nvPr/>
        </p:nvGrpSpPr>
        <p:grpSpPr>
          <a:xfrm rot="5400000" flipH="1">
            <a:off x="-12101" y="12103"/>
            <a:ext cx="2020446" cy="1996256"/>
            <a:chOff x="3884100" y="2447750"/>
            <a:chExt cx="843575" cy="833475"/>
          </a:xfrm>
        </p:grpSpPr>
        <p:sp>
          <p:nvSpPr>
            <p:cNvPr id="836" name="Google Shape;836;p19"/>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9"/>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9"/>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9"/>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9"/>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9"/>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9"/>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9"/>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9"/>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9"/>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9"/>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9"/>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9"/>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9"/>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9"/>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9"/>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9"/>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9"/>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9"/>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9"/>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 name="Google Shape;85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atin typeface="Arial" panose="020B0604020202020204" pitchFamily="34" charset="0"/>
                <a:cs typeface="Arial" panose="020B06040202020202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857" name="Google Shape;857;p19"/>
          <p:cNvSpPr txBox="1">
            <a:spLocks noGrp="1"/>
          </p:cNvSpPr>
          <p:nvPr>
            <p:ph type="title" idx="2"/>
          </p:nvPr>
        </p:nvSpPr>
        <p:spPr>
          <a:xfrm>
            <a:off x="836025" y="2894100"/>
            <a:ext cx="2238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858" name="Google Shape;858;p19"/>
          <p:cNvSpPr txBox="1">
            <a:spLocks noGrp="1"/>
          </p:cNvSpPr>
          <p:nvPr>
            <p:ph type="subTitle" idx="1"/>
          </p:nvPr>
        </p:nvSpPr>
        <p:spPr>
          <a:xfrm>
            <a:off x="836025" y="3288275"/>
            <a:ext cx="22386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859" name="Google Shape;859;p19"/>
          <p:cNvSpPr txBox="1">
            <a:spLocks noGrp="1"/>
          </p:cNvSpPr>
          <p:nvPr>
            <p:ph type="title" idx="3"/>
          </p:nvPr>
        </p:nvSpPr>
        <p:spPr>
          <a:xfrm>
            <a:off x="3452625" y="2894100"/>
            <a:ext cx="2238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860" name="Google Shape;860;p19"/>
          <p:cNvSpPr txBox="1">
            <a:spLocks noGrp="1"/>
          </p:cNvSpPr>
          <p:nvPr>
            <p:ph type="subTitle" idx="4"/>
          </p:nvPr>
        </p:nvSpPr>
        <p:spPr>
          <a:xfrm>
            <a:off x="3452627" y="3288275"/>
            <a:ext cx="22386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861" name="Google Shape;861;p19"/>
          <p:cNvSpPr txBox="1">
            <a:spLocks noGrp="1"/>
          </p:cNvSpPr>
          <p:nvPr>
            <p:ph type="title" idx="5"/>
          </p:nvPr>
        </p:nvSpPr>
        <p:spPr>
          <a:xfrm>
            <a:off x="6069375" y="2894100"/>
            <a:ext cx="2238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862" name="Google Shape;862;p19"/>
          <p:cNvSpPr txBox="1">
            <a:spLocks noGrp="1"/>
          </p:cNvSpPr>
          <p:nvPr>
            <p:ph type="subTitle" idx="6"/>
          </p:nvPr>
        </p:nvSpPr>
        <p:spPr>
          <a:xfrm>
            <a:off x="6069378" y="3288275"/>
            <a:ext cx="22386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041"/>
        <p:cNvGrpSpPr/>
        <p:nvPr/>
      </p:nvGrpSpPr>
      <p:grpSpPr>
        <a:xfrm>
          <a:off x="0" y="0"/>
          <a:ext cx="0" cy="0"/>
          <a:chOff x="0" y="0"/>
          <a:chExt cx="0" cy="0"/>
        </a:xfrm>
      </p:grpSpPr>
      <p:grpSp>
        <p:nvGrpSpPr>
          <p:cNvPr id="1042" name="Google Shape;1042;p22"/>
          <p:cNvGrpSpPr/>
          <p:nvPr/>
        </p:nvGrpSpPr>
        <p:grpSpPr>
          <a:xfrm flipH="1">
            <a:off x="-13839" y="40"/>
            <a:ext cx="1637733" cy="4339502"/>
            <a:chOff x="2771175" y="2473050"/>
            <a:chExt cx="613475" cy="1625525"/>
          </a:xfrm>
        </p:grpSpPr>
        <p:sp>
          <p:nvSpPr>
            <p:cNvPr id="1043" name="Google Shape;1043;p22"/>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2"/>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2"/>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2"/>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2"/>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2"/>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2"/>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2"/>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2"/>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2"/>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2"/>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2"/>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2"/>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2"/>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2"/>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2"/>
          <p:cNvGrpSpPr/>
          <p:nvPr/>
        </p:nvGrpSpPr>
        <p:grpSpPr>
          <a:xfrm>
            <a:off x="7520011" y="40"/>
            <a:ext cx="1637733" cy="4339502"/>
            <a:chOff x="2771175" y="2473050"/>
            <a:chExt cx="613475" cy="1625525"/>
          </a:xfrm>
        </p:grpSpPr>
        <p:sp>
          <p:nvSpPr>
            <p:cNvPr id="1059" name="Google Shape;1059;p22"/>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2"/>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2"/>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2"/>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2"/>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2"/>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2"/>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2"/>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2"/>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2"/>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2"/>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2"/>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2"/>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2"/>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2"/>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22"/>
          <p:cNvSpPr/>
          <p:nvPr/>
        </p:nvSpPr>
        <p:spPr>
          <a:xfrm>
            <a:off x="958075" y="211238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2"/>
          <p:cNvSpPr/>
          <p:nvPr/>
        </p:nvSpPr>
        <p:spPr>
          <a:xfrm>
            <a:off x="3445675" y="211238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2"/>
          <p:cNvSpPr/>
          <p:nvPr/>
        </p:nvSpPr>
        <p:spPr>
          <a:xfrm>
            <a:off x="5933275" y="211238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2"/>
          <p:cNvSpPr/>
          <p:nvPr/>
        </p:nvSpPr>
        <p:spPr>
          <a:xfrm>
            <a:off x="958075" y="381573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2"/>
          <p:cNvSpPr/>
          <p:nvPr/>
        </p:nvSpPr>
        <p:spPr>
          <a:xfrm>
            <a:off x="3445675" y="381573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2"/>
          <p:cNvSpPr/>
          <p:nvPr/>
        </p:nvSpPr>
        <p:spPr>
          <a:xfrm>
            <a:off x="5933275" y="381573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2"/>
          <p:cNvSpPr/>
          <p:nvPr/>
        </p:nvSpPr>
        <p:spPr>
          <a:xfrm>
            <a:off x="5913625" y="312602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1" name="Google Shape;1081;p22"/>
          <p:cNvSpPr/>
          <p:nvPr/>
        </p:nvSpPr>
        <p:spPr>
          <a:xfrm>
            <a:off x="3435850" y="312602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2" name="Google Shape;1082;p22"/>
          <p:cNvSpPr/>
          <p:nvPr/>
        </p:nvSpPr>
        <p:spPr>
          <a:xfrm>
            <a:off x="958075" y="312602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3" name="Google Shape;1083;p22"/>
          <p:cNvSpPr/>
          <p:nvPr/>
        </p:nvSpPr>
        <p:spPr>
          <a:xfrm>
            <a:off x="5913625" y="143877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4" name="Google Shape;1084;p22"/>
          <p:cNvSpPr/>
          <p:nvPr/>
        </p:nvSpPr>
        <p:spPr>
          <a:xfrm>
            <a:off x="3435850" y="143877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5" name="Google Shape;1085;p22"/>
          <p:cNvSpPr/>
          <p:nvPr/>
        </p:nvSpPr>
        <p:spPr>
          <a:xfrm>
            <a:off x="958075" y="143877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6" name="Google Shape;1086;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atin typeface="Arial" panose="020B0604020202020204" pitchFamily="34" charset="0"/>
                <a:cs typeface="Arial" panose="020B06040202020202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1087" name="Google Shape;1087;p22"/>
          <p:cNvSpPr txBox="1">
            <a:spLocks noGrp="1"/>
          </p:cNvSpPr>
          <p:nvPr>
            <p:ph type="title" idx="2"/>
          </p:nvPr>
        </p:nvSpPr>
        <p:spPr>
          <a:xfrm>
            <a:off x="1101175" y="143877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1088" name="Google Shape;1088;p22"/>
          <p:cNvSpPr txBox="1">
            <a:spLocks noGrp="1"/>
          </p:cNvSpPr>
          <p:nvPr>
            <p:ph type="subTitle" idx="1"/>
          </p:nvPr>
        </p:nvSpPr>
        <p:spPr>
          <a:xfrm>
            <a:off x="1101175" y="21425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1089" name="Google Shape;1089;p22"/>
          <p:cNvSpPr txBox="1">
            <a:spLocks noGrp="1"/>
          </p:cNvSpPr>
          <p:nvPr>
            <p:ph type="title" idx="3"/>
          </p:nvPr>
        </p:nvSpPr>
        <p:spPr>
          <a:xfrm>
            <a:off x="3578951" y="143877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1090" name="Google Shape;1090;p22"/>
          <p:cNvSpPr txBox="1">
            <a:spLocks noGrp="1"/>
          </p:cNvSpPr>
          <p:nvPr>
            <p:ph type="subTitle" idx="4"/>
          </p:nvPr>
        </p:nvSpPr>
        <p:spPr>
          <a:xfrm>
            <a:off x="3578951" y="21425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1091" name="Google Shape;1091;p22"/>
          <p:cNvSpPr txBox="1">
            <a:spLocks noGrp="1"/>
          </p:cNvSpPr>
          <p:nvPr>
            <p:ph type="title" idx="5"/>
          </p:nvPr>
        </p:nvSpPr>
        <p:spPr>
          <a:xfrm>
            <a:off x="1101175" y="312602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1092" name="Google Shape;1092;p22"/>
          <p:cNvSpPr txBox="1">
            <a:spLocks noGrp="1"/>
          </p:cNvSpPr>
          <p:nvPr>
            <p:ph type="subTitle" idx="6"/>
          </p:nvPr>
        </p:nvSpPr>
        <p:spPr>
          <a:xfrm>
            <a:off x="1101175" y="382982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1093" name="Google Shape;1093;p22"/>
          <p:cNvSpPr txBox="1">
            <a:spLocks noGrp="1"/>
          </p:cNvSpPr>
          <p:nvPr>
            <p:ph type="title" idx="7"/>
          </p:nvPr>
        </p:nvSpPr>
        <p:spPr>
          <a:xfrm>
            <a:off x="3578951" y="312602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1094" name="Google Shape;1094;p22"/>
          <p:cNvSpPr txBox="1">
            <a:spLocks noGrp="1"/>
          </p:cNvSpPr>
          <p:nvPr>
            <p:ph type="subTitle" idx="8"/>
          </p:nvPr>
        </p:nvSpPr>
        <p:spPr>
          <a:xfrm>
            <a:off x="3578951" y="382982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1095" name="Google Shape;1095;p22"/>
          <p:cNvSpPr txBox="1">
            <a:spLocks noGrp="1"/>
          </p:cNvSpPr>
          <p:nvPr>
            <p:ph type="title" idx="9"/>
          </p:nvPr>
        </p:nvSpPr>
        <p:spPr>
          <a:xfrm>
            <a:off x="6056727" y="143877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1096" name="Google Shape;1096;p22"/>
          <p:cNvSpPr txBox="1">
            <a:spLocks noGrp="1"/>
          </p:cNvSpPr>
          <p:nvPr>
            <p:ph type="subTitle" idx="13"/>
          </p:nvPr>
        </p:nvSpPr>
        <p:spPr>
          <a:xfrm>
            <a:off x="6056727" y="21425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1097" name="Google Shape;1097;p22"/>
          <p:cNvSpPr txBox="1">
            <a:spLocks noGrp="1"/>
          </p:cNvSpPr>
          <p:nvPr>
            <p:ph type="title" idx="14"/>
          </p:nvPr>
        </p:nvSpPr>
        <p:spPr>
          <a:xfrm>
            <a:off x="6056727" y="312602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atin typeface="Arial" panose="020B0604020202020204" pitchFamily="34" charset="0"/>
                <a:cs typeface="Arial" panose="020B0604020202020204" pitchFamily="34" charset="0"/>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dirty="0"/>
          </a:p>
        </p:txBody>
      </p:sp>
      <p:sp>
        <p:nvSpPr>
          <p:cNvPr id="1098" name="Google Shape;1098;p22"/>
          <p:cNvSpPr txBox="1">
            <a:spLocks noGrp="1"/>
          </p:cNvSpPr>
          <p:nvPr>
            <p:ph type="subTitle" idx="15"/>
          </p:nvPr>
        </p:nvSpPr>
        <p:spPr>
          <a:xfrm>
            <a:off x="6056727" y="382982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099"/>
        <p:cNvGrpSpPr/>
        <p:nvPr/>
      </p:nvGrpSpPr>
      <p:grpSpPr>
        <a:xfrm>
          <a:off x="0" y="0"/>
          <a:ext cx="0" cy="0"/>
          <a:chOff x="0" y="0"/>
          <a:chExt cx="0" cy="0"/>
        </a:xfrm>
      </p:grpSpPr>
      <p:sp>
        <p:nvSpPr>
          <p:cNvPr id="1100" name="Google Shape;1100;p23"/>
          <p:cNvSpPr/>
          <p:nvPr/>
        </p:nvSpPr>
        <p:spPr>
          <a:xfrm>
            <a:off x="3040575" y="3974100"/>
            <a:ext cx="3062700" cy="539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1" name="Google Shape;1101;p23"/>
          <p:cNvSpPr/>
          <p:nvPr/>
        </p:nvSpPr>
        <p:spPr>
          <a:xfrm>
            <a:off x="4699350" y="1458550"/>
            <a:ext cx="3062700" cy="736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3"/>
          <p:cNvSpPr/>
          <p:nvPr/>
        </p:nvSpPr>
        <p:spPr>
          <a:xfrm>
            <a:off x="4699338" y="2358527"/>
            <a:ext cx="3062700" cy="539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3" name="Google Shape;1103;p23"/>
          <p:cNvSpPr/>
          <p:nvPr/>
        </p:nvSpPr>
        <p:spPr>
          <a:xfrm>
            <a:off x="1381975" y="1458550"/>
            <a:ext cx="3062700" cy="736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3"/>
          <p:cNvSpPr/>
          <p:nvPr/>
        </p:nvSpPr>
        <p:spPr>
          <a:xfrm>
            <a:off x="1381963" y="2312102"/>
            <a:ext cx="3062700" cy="539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5" name="Google Shape;1105;p23"/>
          <p:cNvSpPr/>
          <p:nvPr/>
        </p:nvSpPr>
        <p:spPr>
          <a:xfrm>
            <a:off x="3040675" y="3120550"/>
            <a:ext cx="3062700" cy="736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 name="Google Shape;1106;p23"/>
          <p:cNvGrpSpPr/>
          <p:nvPr/>
        </p:nvGrpSpPr>
        <p:grpSpPr>
          <a:xfrm>
            <a:off x="5942652" y="1337208"/>
            <a:ext cx="3201535" cy="3808729"/>
            <a:chOff x="5588175" y="1772375"/>
            <a:chExt cx="1282050" cy="1525200"/>
          </a:xfrm>
        </p:grpSpPr>
        <p:sp>
          <p:nvSpPr>
            <p:cNvPr id="1107" name="Google Shape;1107;p23"/>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3"/>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3"/>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3"/>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3"/>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3"/>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3"/>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3"/>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3"/>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3"/>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3"/>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3"/>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3"/>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3"/>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3"/>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3"/>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3"/>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3"/>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3"/>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3"/>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23"/>
          <p:cNvGrpSpPr/>
          <p:nvPr/>
        </p:nvGrpSpPr>
        <p:grpSpPr>
          <a:xfrm flipH="1">
            <a:off x="2" y="1337208"/>
            <a:ext cx="3201535" cy="3808729"/>
            <a:chOff x="5588175" y="1772375"/>
            <a:chExt cx="1282050" cy="1525200"/>
          </a:xfrm>
        </p:grpSpPr>
        <p:sp>
          <p:nvSpPr>
            <p:cNvPr id="1128" name="Google Shape;1128;p23"/>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3"/>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3"/>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3"/>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3"/>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3"/>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3"/>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3"/>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3"/>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3"/>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3"/>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3"/>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3"/>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3"/>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3"/>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3"/>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3"/>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3"/>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 name="Google Shape;1148;p23"/>
          <p:cNvSpPr txBox="1">
            <a:spLocks noGrp="1"/>
          </p:cNvSpPr>
          <p:nvPr>
            <p:ph type="title" hasCustomPrompt="1"/>
          </p:nvPr>
        </p:nvSpPr>
        <p:spPr>
          <a:xfrm>
            <a:off x="1381975" y="1529998"/>
            <a:ext cx="3062700" cy="62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Arial" panose="020B0604020202020204" pitchFamily="34" charset="0"/>
                <a:cs typeface="Arial" panose="020B06040202020202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1149" name="Google Shape;1149;p23"/>
          <p:cNvSpPr txBox="1">
            <a:spLocks noGrp="1"/>
          </p:cNvSpPr>
          <p:nvPr>
            <p:ph type="subTitle" idx="1"/>
          </p:nvPr>
        </p:nvSpPr>
        <p:spPr>
          <a:xfrm>
            <a:off x="1381963" y="2352888"/>
            <a:ext cx="3062700" cy="38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dirty="0"/>
          </a:p>
        </p:txBody>
      </p:sp>
      <p:sp>
        <p:nvSpPr>
          <p:cNvPr id="1150" name="Google Shape;1150;p23"/>
          <p:cNvSpPr txBox="1">
            <a:spLocks noGrp="1"/>
          </p:cNvSpPr>
          <p:nvPr>
            <p:ph type="title" idx="2" hasCustomPrompt="1"/>
          </p:nvPr>
        </p:nvSpPr>
        <p:spPr>
          <a:xfrm>
            <a:off x="4699350" y="1529998"/>
            <a:ext cx="3062700" cy="62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Arial" panose="020B0604020202020204" pitchFamily="34" charset="0"/>
                <a:cs typeface="Arial" panose="020B06040202020202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1151" name="Google Shape;1151;p23"/>
          <p:cNvSpPr txBox="1">
            <a:spLocks noGrp="1"/>
          </p:cNvSpPr>
          <p:nvPr>
            <p:ph type="subTitle" idx="3"/>
          </p:nvPr>
        </p:nvSpPr>
        <p:spPr>
          <a:xfrm>
            <a:off x="4699338" y="2388247"/>
            <a:ext cx="3062700" cy="38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dirty="0"/>
          </a:p>
        </p:txBody>
      </p:sp>
      <p:sp>
        <p:nvSpPr>
          <p:cNvPr id="1152" name="Google Shape;1152;p23"/>
          <p:cNvSpPr txBox="1">
            <a:spLocks noGrp="1"/>
          </p:cNvSpPr>
          <p:nvPr>
            <p:ph type="title" idx="4" hasCustomPrompt="1"/>
          </p:nvPr>
        </p:nvSpPr>
        <p:spPr>
          <a:xfrm>
            <a:off x="3040675" y="3175325"/>
            <a:ext cx="3062700" cy="62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Arial" panose="020B0604020202020204" pitchFamily="34" charset="0"/>
                <a:cs typeface="Arial" panose="020B06040202020202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1153" name="Google Shape;1153;p23"/>
          <p:cNvSpPr txBox="1">
            <a:spLocks noGrp="1"/>
          </p:cNvSpPr>
          <p:nvPr>
            <p:ph type="subTitle" idx="5"/>
          </p:nvPr>
        </p:nvSpPr>
        <p:spPr>
          <a:xfrm>
            <a:off x="3040675" y="4051950"/>
            <a:ext cx="3062700" cy="38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latin typeface="Arial" panose="020B0604020202020204" pitchFamily="34" charset="0"/>
                <a:cs typeface="Arial" panose="020B0604020202020204" pitchFamily="34" charset="0"/>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dirty="0"/>
          </a:p>
        </p:txBody>
      </p:sp>
      <p:sp>
        <p:nvSpPr>
          <p:cNvPr id="1154" name="Google Shape;1154;p23"/>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atin typeface="Arial" panose="020B0604020202020204" pitchFamily="34" charset="0"/>
                <a:cs typeface="Arial" panose="020B06040202020202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bg1">
            <a:lumMod val="95000"/>
          </a:scheme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1pPr>
            <a:lvl2pPr lvl="1"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2pPr>
            <a:lvl3pPr lvl="2"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3pPr>
            <a:lvl4pPr lvl="3"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4pPr>
            <a:lvl5pPr lvl="4"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5pPr>
            <a:lvl6pPr lvl="5"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6pPr>
            <a:lvl7pPr lvl="6"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7pPr>
            <a:lvl8pPr lvl="7"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8pPr>
            <a:lvl9pPr lvl="8"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dirty="0"/>
          </a:p>
        </p:txBody>
      </p:sp>
    </p:spTree>
  </p:cSld>
  <p:clrMap bg1="lt1" tx1="dk1" bg2="lt2" tx2="dk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8" r:id="rId5"/>
    <p:sldLayoutId id="2147483659" r:id="rId6"/>
    <p:sldLayoutId id="2147483665" r:id="rId7"/>
    <p:sldLayoutId id="2147483668" r:id="rId8"/>
    <p:sldLayoutId id="2147483669" r:id="rId9"/>
    <p:sldLayoutId id="2147483671" r:id="rId10"/>
    <p:sldLayoutId id="2147483672"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ivvy-tripdata.s3.amazonaws.com/index.html"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hyperlink" Target="https://www.divvybikes.com/data-license-agreement"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thiagopasolini/cyclistic/blob/main/cyclistic.Rmd"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hiagopasolini/cyclistic/blob/main/cyclistic.Rmd" TargetMode="External"/><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hyperlink" Target="https://public.tableau.com/app/profile/thiago.pasolini/viz/Cyclistic_16392298883560/member_casual" TargetMode="Externa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8" Type="http://schemas.openxmlformats.org/officeDocument/2006/relationships/hyperlink" Target="mailto:thiagopierrepasolini@gmail.com" TargetMode="External"/><Relationship Id="rId3" Type="http://schemas.openxmlformats.org/officeDocument/2006/relationships/image" Target="../media/image21.png"/><Relationship Id="rId7" Type="http://schemas.openxmlformats.org/officeDocument/2006/relationships/hyperlink" Target="https://wa.me/5549988261933" TargetMode="External"/><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hyperlink" Target="https://www.linkedin.com/in/thiago-pierre-p-3a272a20/" TargetMode="External"/><Relationship Id="rId5" Type="http://schemas.openxmlformats.org/officeDocument/2006/relationships/image" Target="../media/image23.png"/><Relationship Id="rId10" Type="http://schemas.openxmlformats.org/officeDocument/2006/relationships/hyperlink" Target="https://www.flaticon.com/" TargetMode="External"/><Relationship Id="rId4" Type="http://schemas.openxmlformats.org/officeDocument/2006/relationships/image" Target="../media/image22.png"/><Relationship Id="rId9" Type="http://schemas.openxmlformats.org/officeDocument/2006/relationships/hyperlink" Target="https://slidesgo.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0"/>
        <p:cNvGrpSpPr/>
        <p:nvPr/>
      </p:nvGrpSpPr>
      <p:grpSpPr>
        <a:xfrm>
          <a:off x="0" y="0"/>
          <a:ext cx="0" cy="0"/>
          <a:chOff x="0" y="0"/>
          <a:chExt cx="0" cy="0"/>
        </a:xfrm>
      </p:grpSpPr>
      <p:sp>
        <p:nvSpPr>
          <p:cNvPr id="1351" name="Google Shape;1351;p30"/>
          <p:cNvSpPr txBox="1">
            <a:spLocks noGrp="1"/>
          </p:cNvSpPr>
          <p:nvPr>
            <p:ph type="ctrTitle"/>
          </p:nvPr>
        </p:nvSpPr>
        <p:spPr>
          <a:xfrm>
            <a:off x="1518025" y="1143450"/>
            <a:ext cx="6108000" cy="2035200"/>
          </a:xfrm>
          <a:prstGeom prst="rect">
            <a:avLst/>
          </a:prstGeom>
        </p:spPr>
        <p:txBody>
          <a:bodyPr spcFirstLastPara="1" wrap="square" lIns="91425" tIns="91425" rIns="91425" bIns="91425" anchor="t" anchorCtr="0">
            <a:noAutofit/>
          </a:bodyPr>
          <a:lstStyle/>
          <a:p>
            <a:pPr lvl="0"/>
            <a:r>
              <a:rPr lang="en-US" sz="3500" b="0" dirty="0"/>
              <a:t>A Converting </a:t>
            </a:r>
            <a:r>
              <a:rPr lang="en-US" sz="3500" dirty="0"/>
              <a:t>Casual Riders to Annual Members</a:t>
            </a:r>
            <a:r>
              <a:rPr lang="en-US" sz="3500" b="0" dirty="0"/>
              <a:t> Case Study</a:t>
            </a:r>
            <a:endParaRPr sz="3500" dirty="0"/>
          </a:p>
        </p:txBody>
      </p:sp>
      <p:sp>
        <p:nvSpPr>
          <p:cNvPr id="1352" name="Google Shape;1352;p30"/>
          <p:cNvSpPr txBox="1">
            <a:spLocks noGrp="1"/>
          </p:cNvSpPr>
          <p:nvPr>
            <p:ph type="subTitle" idx="1"/>
          </p:nvPr>
        </p:nvSpPr>
        <p:spPr>
          <a:xfrm>
            <a:off x="2307650" y="3413350"/>
            <a:ext cx="4528800" cy="359100"/>
          </a:xfrm>
          <a:prstGeom prst="rect">
            <a:avLst/>
          </a:prstGeom>
        </p:spPr>
        <p:txBody>
          <a:bodyPr spcFirstLastPara="1" wrap="square" lIns="91425" tIns="91425" rIns="91425" bIns="91425" anchor="t" anchorCtr="0">
            <a:noAutofit/>
          </a:bodyPr>
          <a:lstStyle/>
          <a:p>
            <a:pPr marL="0" lvl="0" indent="0"/>
            <a:r>
              <a:rPr lang="en-US" dirty="0"/>
              <a:t>Cyclistic bike-sharing company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Google Shape;2034;p58"/>
          <p:cNvSpPr/>
          <p:nvPr/>
        </p:nvSpPr>
        <p:spPr>
          <a:xfrm>
            <a:off x="720000" y="1316475"/>
            <a:ext cx="7704000" cy="3612590"/>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2</a:t>
            </a:r>
            <a:r>
              <a:rPr lang="en" sz="2000" b="0" dirty="0" smtClean="0"/>
              <a:t> </a:t>
            </a:r>
            <a:r>
              <a:rPr lang="en" sz="2000" b="0" dirty="0" smtClean="0"/>
              <a:t>-</a:t>
            </a:r>
            <a:r>
              <a:rPr lang="en" dirty="0" smtClean="0"/>
              <a:t> Prepare</a:t>
            </a:r>
            <a:endParaRPr dirty="0"/>
          </a:p>
        </p:txBody>
      </p:sp>
      <p:sp>
        <p:nvSpPr>
          <p:cNvPr id="2036" name="Google Shape;2036;p58"/>
          <p:cNvSpPr txBox="1"/>
          <p:nvPr/>
        </p:nvSpPr>
        <p:spPr>
          <a:xfrm>
            <a:off x="719998" y="1316425"/>
            <a:ext cx="7704002" cy="3612640"/>
          </a:xfrm>
          <a:prstGeom prst="rect">
            <a:avLst/>
          </a:prstGeom>
          <a:noFill/>
          <a:ln>
            <a:noFill/>
          </a:ln>
        </p:spPr>
        <p:txBody>
          <a:bodyPr spcFirstLastPara="1" wrap="square" lIns="91425" tIns="91425" rIns="91425" bIns="91425" anchor="t" anchorCtr="0">
            <a:noAutofit/>
          </a:bodyPr>
          <a:lstStyle/>
          <a:p>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The data are stored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at this </a:t>
            </a:r>
            <a:r>
              <a:rPr lang="en-US" sz="900" dirty="0" smtClean="0">
                <a:solidFill>
                  <a:schemeClr val="dk1"/>
                </a:solidFill>
                <a:latin typeface="Arial" panose="020B0604020202020204" pitchFamily="34" charset="0"/>
                <a:ea typeface="DM Sans"/>
                <a:cs typeface="Arial" panose="020B0604020202020204" pitchFamily="34" charset="0"/>
                <a:sym typeface="DM Sans"/>
                <a:hlinkClick r:id="rId3"/>
              </a:rPr>
              <a:t>link</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a:t>
            </a: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and organized by month. Since there is no filter, or previous calculating in the raw data and all the consumer are included, we concluded that there is no issues with bias or credibility in the data. To ensure that, we used the </a:t>
            </a:r>
            <a:r>
              <a:rPr lang="en-US" sz="1200" b="1" dirty="0">
                <a:solidFill>
                  <a:schemeClr val="tx1"/>
                </a:solidFill>
                <a:uFill>
                  <a:noFill/>
                </a:uFill>
                <a:latin typeface="Arial" panose="020B0604020202020204" pitchFamily="34" charset="0"/>
                <a:ea typeface="DM Sans"/>
                <a:cs typeface="Arial" panose="020B0604020202020204" pitchFamily="34" charset="0"/>
                <a:sym typeface="DM Sans"/>
              </a:rPr>
              <a:t>ROCCC</a:t>
            </a:r>
            <a:r>
              <a:rPr lang="en-US" sz="1200" dirty="0">
                <a:solidFill>
                  <a:schemeClr val="tx1"/>
                </a:solidFill>
                <a:uFill>
                  <a:noFill/>
                </a:uFill>
                <a:latin typeface="Arial" panose="020B0604020202020204" pitchFamily="34" charset="0"/>
                <a:ea typeface="DM Sans"/>
                <a:cs typeface="Arial" panose="020B0604020202020204" pitchFamily="34" charset="0"/>
                <a:sym typeface="DM Sans"/>
              </a:rPr>
              <a:t>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system:</a:t>
            </a:r>
          </a:p>
          <a:p>
            <a:endParaRPr lang="pt-BR" sz="600" dirty="0" smtClean="0">
              <a:solidFill>
                <a:schemeClr val="tx1"/>
              </a:solidFill>
              <a:uFill>
                <a:noFill/>
              </a:uFill>
              <a:latin typeface="Arial" panose="020B0604020202020204" pitchFamily="34" charset="0"/>
              <a:ea typeface="DM Sans"/>
              <a:cs typeface="Arial" panose="020B0604020202020204" pitchFamily="34" charset="0"/>
              <a:sym typeface="DM Sans"/>
            </a:endParaRPr>
          </a:p>
          <a:p>
            <a:pPr marL="152400">
              <a:buClr>
                <a:schemeClr val="dk1"/>
              </a:buClr>
              <a:buSzPts val="1200"/>
            </a:pPr>
            <a:r>
              <a:rPr lang="en-US" sz="1050" b="1" dirty="0" smtClean="0">
                <a:solidFill>
                  <a:schemeClr val="tx1"/>
                </a:solidFill>
                <a:uFill>
                  <a:noFill/>
                </a:uFill>
                <a:latin typeface="Arial" panose="020B0604020202020204" pitchFamily="34" charset="0"/>
                <a:ea typeface="DM Sans"/>
                <a:cs typeface="Arial" panose="020B0604020202020204" pitchFamily="34" charset="0"/>
              </a:rPr>
              <a:t>R </a:t>
            </a:r>
            <a:r>
              <a:rPr lang="en-US" sz="1050" b="1" dirty="0">
                <a:solidFill>
                  <a:schemeClr val="tx1"/>
                </a:solidFill>
                <a:uFill>
                  <a:noFill/>
                </a:uFill>
                <a:latin typeface="Arial" panose="020B0604020202020204" pitchFamily="34" charset="0"/>
                <a:ea typeface="DM Sans"/>
                <a:cs typeface="Arial" panose="020B0604020202020204" pitchFamily="34" charset="0"/>
              </a:rPr>
              <a:t>– </a:t>
            </a:r>
            <a:r>
              <a:rPr lang="en-US" sz="1050" b="1" dirty="0" smtClean="0">
                <a:solidFill>
                  <a:schemeClr val="tx1"/>
                </a:solidFill>
                <a:uFill>
                  <a:noFill/>
                </a:uFill>
                <a:latin typeface="Arial" panose="020B0604020202020204" pitchFamily="34" charset="0"/>
                <a:ea typeface="DM Sans"/>
                <a:cs typeface="Arial" panose="020B0604020202020204" pitchFamily="34" charset="0"/>
              </a:rPr>
              <a:t>Reliability </a:t>
            </a:r>
            <a:endParaRPr lang="en-US" sz="1050" b="1" dirty="0">
              <a:solidFill>
                <a:schemeClr val="tx1"/>
              </a:solidFill>
              <a:uFill>
                <a:noFill/>
              </a:uFill>
              <a:latin typeface="Arial" panose="020B0604020202020204" pitchFamily="34" charset="0"/>
              <a:ea typeface="DM Sans"/>
              <a:cs typeface="Arial" panose="020B0604020202020204" pitchFamily="34" charset="0"/>
            </a:endParaRPr>
          </a:p>
          <a:p>
            <a:pPr marL="152400">
              <a:buClr>
                <a:schemeClr val="dk1"/>
              </a:buClr>
              <a:buSzPts val="1200"/>
            </a:pPr>
            <a:endParaRPr lang="pt-BR" sz="600" b="1" dirty="0" smtClean="0">
              <a:solidFill>
                <a:schemeClr val="tx1"/>
              </a:solidFill>
              <a:uFill>
                <a:noFill/>
              </a:uFill>
              <a:latin typeface="Arial" panose="020B0604020202020204" pitchFamily="34" charset="0"/>
              <a:ea typeface="DM Sans"/>
              <a:cs typeface="Arial" panose="020B0604020202020204" pitchFamily="34" charset="0"/>
            </a:endParaRPr>
          </a:p>
          <a:p>
            <a:pPr marL="152400">
              <a:buClr>
                <a:schemeClr val="dk1"/>
              </a:buClr>
              <a:buSzPts val="1200"/>
            </a:pPr>
            <a:endParaRPr lang="en-US" sz="600" b="1" dirty="0">
              <a:solidFill>
                <a:schemeClr val="tx1"/>
              </a:solidFill>
              <a:uFill>
                <a:noFill/>
              </a:uFill>
              <a:latin typeface="Arial" panose="020B0604020202020204" pitchFamily="34" charset="0"/>
              <a:ea typeface="DM Sans"/>
              <a:cs typeface="Arial" panose="020B0604020202020204" pitchFamily="34" charset="0"/>
            </a:endParaRPr>
          </a:p>
          <a:p>
            <a:r>
              <a:rPr lang="en-US" sz="600" b="1" dirty="0">
                <a:solidFill>
                  <a:schemeClr val="dk1"/>
                </a:solidFill>
                <a:latin typeface="Arial" panose="020B0604020202020204" pitchFamily="34" charset="0"/>
                <a:ea typeface="DM Sans"/>
                <a:cs typeface="Arial" panose="020B0604020202020204" pitchFamily="34" charset="0"/>
              </a:rPr>
              <a:t>Completeness</a:t>
            </a:r>
            <a:r>
              <a:rPr lang="en-US" sz="600" dirty="0">
                <a:solidFill>
                  <a:schemeClr val="dk1"/>
                </a:solidFill>
                <a:latin typeface="Arial" panose="020B0604020202020204" pitchFamily="34" charset="0"/>
                <a:ea typeface="DM Sans"/>
                <a:cs typeface="Arial" panose="020B0604020202020204" pitchFamily="34" charset="0"/>
              </a:rPr>
              <a:t>, missing values represents 3.58% from the total and it’s smaller than 10% of statistical significance. So, it’s ok.</a:t>
            </a:r>
          </a:p>
          <a:p>
            <a:r>
              <a:rPr lang="en-US" sz="600" b="1" dirty="0" smtClean="0">
                <a:solidFill>
                  <a:schemeClr val="tx1"/>
                </a:solidFill>
                <a:uFill>
                  <a:noFill/>
                </a:uFill>
                <a:latin typeface="Arial" panose="020B0604020202020204" pitchFamily="34" charset="0"/>
                <a:ea typeface="DM Sans"/>
                <a:cs typeface="Arial" panose="020B0604020202020204" pitchFamily="34" charset="0"/>
                <a:sym typeface="DM Sans"/>
              </a:rPr>
              <a:t>Consistency</a:t>
            </a:r>
            <a:r>
              <a:rPr lang="en-US" sz="600" dirty="0" smtClean="0">
                <a:solidFill>
                  <a:schemeClr val="tx1"/>
                </a:solidFill>
                <a:uFill>
                  <a:noFill/>
                </a:uFill>
                <a:latin typeface="Arial" panose="020B0604020202020204" pitchFamily="34" charset="0"/>
                <a:ea typeface="DM Sans"/>
                <a:cs typeface="Arial" panose="020B0604020202020204" pitchFamily="34" charset="0"/>
                <a:sym typeface="DM Sans"/>
              </a:rPr>
              <a:t>, </a:t>
            </a:r>
            <a:r>
              <a:rPr lang="en-US" sz="600" dirty="0">
                <a:solidFill>
                  <a:schemeClr val="tx1"/>
                </a:solidFill>
                <a:uFill>
                  <a:noFill/>
                </a:uFill>
                <a:latin typeface="Arial" panose="020B0604020202020204" pitchFamily="34" charset="0"/>
                <a:ea typeface="DM Sans"/>
                <a:cs typeface="Arial" panose="020B0604020202020204" pitchFamily="34" charset="0"/>
                <a:sym typeface="DM Sans"/>
              </a:rPr>
              <a:t>0,03% from the total of registries that haves datetimes starting before start datetimes. In this specific cases we can’t fix it, the percentile is to small so the data will be disregarded and will be ok</a:t>
            </a:r>
          </a:p>
          <a:p>
            <a:r>
              <a:rPr lang="en-US" sz="600" b="1" dirty="0" smtClean="0">
                <a:solidFill>
                  <a:schemeClr val="tx1"/>
                </a:solidFill>
                <a:uFill>
                  <a:noFill/>
                </a:uFill>
                <a:latin typeface="Arial" panose="020B0604020202020204" pitchFamily="34" charset="0"/>
                <a:ea typeface="DM Sans"/>
                <a:cs typeface="Arial" panose="020B0604020202020204" pitchFamily="34" charset="0"/>
                <a:sym typeface="DM Sans"/>
              </a:rPr>
              <a:t>Primary-key</a:t>
            </a:r>
            <a:r>
              <a:rPr lang="en-US" sz="600" dirty="0">
                <a:solidFill>
                  <a:schemeClr val="tx1"/>
                </a:solidFill>
                <a:uFill>
                  <a:noFill/>
                </a:uFill>
                <a:latin typeface="Arial" panose="020B0604020202020204" pitchFamily="34" charset="0"/>
                <a:ea typeface="DM Sans"/>
                <a:cs typeface="Arial" panose="020B0604020202020204" pitchFamily="34" charset="0"/>
                <a:sym typeface="DM Sans"/>
              </a:rPr>
              <a:t>, There is to much primary keys and with this problem will be more difficult to clean and work with the data, so we can solve it just by filtering variables according to the actual step</a:t>
            </a:r>
          </a:p>
          <a:p>
            <a:endParaRPr lang="pt-BR" sz="6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52400">
              <a:buClr>
                <a:schemeClr val="dk1"/>
              </a:buClr>
              <a:buSzPts val="1200"/>
            </a:pPr>
            <a:r>
              <a:rPr lang="en-US" sz="1050" b="1" dirty="0" smtClean="0">
                <a:solidFill>
                  <a:schemeClr val="tx1"/>
                </a:solidFill>
                <a:uFill>
                  <a:noFill/>
                </a:uFill>
                <a:latin typeface="Arial" panose="020B0604020202020204" pitchFamily="34" charset="0"/>
                <a:ea typeface="DM Sans"/>
                <a:cs typeface="Arial" panose="020B0604020202020204" pitchFamily="34" charset="0"/>
              </a:rPr>
              <a:t>O – Originality</a:t>
            </a:r>
          </a:p>
          <a:p>
            <a:pPr marL="152400">
              <a:buClr>
                <a:schemeClr val="dk1"/>
              </a:buClr>
              <a:buSzPts val="1200"/>
            </a:pPr>
            <a:endParaRPr lang="pt-BR" sz="600" b="1" dirty="0" smtClean="0">
              <a:solidFill>
                <a:schemeClr val="tx1"/>
              </a:solidFill>
              <a:uFill>
                <a:noFill/>
              </a:uFill>
              <a:latin typeface="Arial" panose="020B0604020202020204" pitchFamily="34" charset="0"/>
              <a:ea typeface="DM Sans"/>
              <a:cs typeface="Arial" panose="020B0604020202020204" pitchFamily="34" charset="0"/>
            </a:endParaRPr>
          </a:p>
          <a:p>
            <a:pPr marL="152400">
              <a:buClr>
                <a:schemeClr val="dk1"/>
              </a:buClr>
              <a:buSzPts val="1200"/>
            </a:pPr>
            <a:endParaRPr lang="en-US" sz="600" b="1" dirty="0">
              <a:solidFill>
                <a:schemeClr val="tx1"/>
              </a:solidFill>
              <a:uFill>
                <a:noFill/>
              </a:uFill>
              <a:latin typeface="Arial" panose="020B0604020202020204" pitchFamily="34" charset="0"/>
              <a:ea typeface="DM Sans"/>
              <a:cs typeface="Arial" panose="020B0604020202020204" pitchFamily="34" charset="0"/>
            </a:endParaRPr>
          </a:p>
          <a:p>
            <a:r>
              <a:rPr lang="en-US" sz="600" dirty="0">
                <a:solidFill>
                  <a:schemeClr val="dk1"/>
                </a:solidFill>
                <a:latin typeface="Arial" panose="020B0604020202020204" pitchFamily="34" charset="0"/>
                <a:ea typeface="DM Sans"/>
                <a:cs typeface="Arial" panose="020B0604020202020204" pitchFamily="34" charset="0"/>
              </a:rPr>
              <a:t>The data is </a:t>
            </a:r>
            <a:r>
              <a:rPr lang="en-US" sz="600" b="1" dirty="0">
                <a:solidFill>
                  <a:schemeClr val="dk1"/>
                </a:solidFill>
                <a:latin typeface="Arial" panose="020B0604020202020204" pitchFamily="34" charset="0"/>
                <a:ea typeface="DM Sans"/>
                <a:cs typeface="Arial" panose="020B0604020202020204" pitchFamily="34" charset="0"/>
              </a:rPr>
              <a:t>original</a:t>
            </a:r>
            <a:r>
              <a:rPr lang="en-US" sz="600" dirty="0">
                <a:solidFill>
                  <a:schemeClr val="dk1"/>
                </a:solidFill>
                <a:latin typeface="Arial" panose="020B0604020202020204" pitchFamily="34" charset="0"/>
                <a:ea typeface="DM Sans"/>
                <a:cs typeface="Arial" panose="020B0604020202020204" pitchFamily="34" charset="0"/>
              </a:rPr>
              <a:t>, just with a different name because Cyclistic is a fictional </a:t>
            </a:r>
            <a:r>
              <a:rPr lang="en-US" sz="600" dirty="0" smtClean="0">
                <a:solidFill>
                  <a:schemeClr val="dk1"/>
                </a:solidFill>
                <a:latin typeface="Arial" panose="020B0604020202020204" pitchFamily="34" charset="0"/>
                <a:ea typeface="DM Sans"/>
                <a:cs typeface="Arial" panose="020B0604020202020204" pitchFamily="34" charset="0"/>
              </a:rPr>
              <a:t>company </a:t>
            </a:r>
          </a:p>
          <a:p>
            <a:endParaRPr lang="en-US" sz="600" dirty="0"/>
          </a:p>
          <a:p>
            <a:pPr marL="152400">
              <a:buClr>
                <a:schemeClr val="dk1"/>
              </a:buClr>
              <a:buSzPts val="1200"/>
            </a:pPr>
            <a:r>
              <a:rPr lang="en-US" sz="1050" b="1" dirty="0" smtClean="0">
                <a:solidFill>
                  <a:schemeClr val="tx1"/>
                </a:solidFill>
                <a:uFill>
                  <a:noFill/>
                </a:uFill>
                <a:latin typeface="Arial" panose="020B0604020202020204" pitchFamily="34" charset="0"/>
                <a:ea typeface="DM Sans"/>
                <a:cs typeface="Arial" panose="020B0604020202020204" pitchFamily="34" charset="0"/>
              </a:rPr>
              <a:t>C – Comprehensiveness</a:t>
            </a:r>
          </a:p>
          <a:p>
            <a:pPr marL="152400">
              <a:buClr>
                <a:schemeClr val="dk1"/>
              </a:buClr>
              <a:buSzPts val="1200"/>
            </a:pPr>
            <a:endParaRPr lang="pt-BR" sz="600" b="1" dirty="0" smtClean="0">
              <a:solidFill>
                <a:schemeClr val="tx1"/>
              </a:solidFill>
              <a:uFill>
                <a:noFill/>
              </a:uFill>
              <a:latin typeface="Arial" panose="020B0604020202020204" pitchFamily="34" charset="0"/>
              <a:ea typeface="DM Sans"/>
              <a:cs typeface="Arial" panose="020B0604020202020204" pitchFamily="34" charset="0"/>
            </a:endParaRPr>
          </a:p>
          <a:p>
            <a:pPr marL="152400">
              <a:buClr>
                <a:schemeClr val="dk1"/>
              </a:buClr>
              <a:buSzPts val="1200"/>
            </a:pPr>
            <a:endParaRPr lang="en-US" sz="600" b="1" dirty="0">
              <a:solidFill>
                <a:schemeClr val="tx1"/>
              </a:solidFill>
              <a:uFill>
                <a:noFill/>
              </a:uFill>
              <a:latin typeface="Arial" panose="020B0604020202020204" pitchFamily="34" charset="0"/>
              <a:ea typeface="DM Sans"/>
              <a:cs typeface="Arial" panose="020B0604020202020204" pitchFamily="34" charset="0"/>
            </a:endParaRPr>
          </a:p>
          <a:p>
            <a:r>
              <a:rPr lang="en-US" sz="600" dirty="0">
                <a:solidFill>
                  <a:schemeClr val="dk1"/>
                </a:solidFill>
                <a:latin typeface="Arial" panose="020B0604020202020204" pitchFamily="34" charset="0"/>
                <a:ea typeface="DM Sans"/>
                <a:cs typeface="Arial" panose="020B0604020202020204" pitchFamily="34" charset="0"/>
              </a:rPr>
              <a:t>This database is </a:t>
            </a:r>
            <a:r>
              <a:rPr lang="en-US" sz="600" b="1" dirty="0">
                <a:solidFill>
                  <a:schemeClr val="dk1"/>
                </a:solidFill>
                <a:latin typeface="Arial" panose="020B0604020202020204" pitchFamily="34" charset="0"/>
                <a:ea typeface="DM Sans"/>
                <a:cs typeface="Arial" panose="020B0604020202020204" pitchFamily="34" charset="0"/>
              </a:rPr>
              <a:t>comprehensive</a:t>
            </a:r>
            <a:r>
              <a:rPr lang="en-US" sz="600" dirty="0">
                <a:solidFill>
                  <a:schemeClr val="dk1"/>
                </a:solidFill>
                <a:latin typeface="Arial" panose="020B0604020202020204" pitchFamily="34" charset="0"/>
                <a:ea typeface="DM Sans"/>
                <a:cs typeface="Arial" panose="020B0604020202020204" pitchFamily="34" charset="0"/>
              </a:rPr>
              <a:t> enough</a:t>
            </a:r>
          </a:p>
          <a:p>
            <a:endParaRPr lang="en-US" sz="600" dirty="0"/>
          </a:p>
          <a:p>
            <a:pPr marL="152400">
              <a:buClr>
                <a:schemeClr val="dk1"/>
              </a:buClr>
              <a:buSzPts val="1200"/>
            </a:pPr>
            <a:r>
              <a:rPr lang="en-US" sz="1050" b="1" dirty="0" smtClean="0">
                <a:solidFill>
                  <a:schemeClr val="tx1"/>
                </a:solidFill>
                <a:uFill>
                  <a:noFill/>
                </a:uFill>
                <a:latin typeface="Arial" panose="020B0604020202020204" pitchFamily="34" charset="0"/>
                <a:ea typeface="DM Sans"/>
                <a:cs typeface="Arial" panose="020B0604020202020204" pitchFamily="34" charset="0"/>
              </a:rPr>
              <a:t>C – Current</a:t>
            </a:r>
          </a:p>
          <a:p>
            <a:pPr marL="152400">
              <a:buClr>
                <a:schemeClr val="dk1"/>
              </a:buClr>
              <a:buSzPts val="1200"/>
            </a:pPr>
            <a:endParaRPr lang="pt-BR" sz="600" b="1" dirty="0" smtClean="0">
              <a:solidFill>
                <a:schemeClr val="tx1"/>
              </a:solidFill>
              <a:uFill>
                <a:noFill/>
              </a:uFill>
              <a:latin typeface="Arial" panose="020B0604020202020204" pitchFamily="34" charset="0"/>
              <a:ea typeface="DM Sans"/>
              <a:cs typeface="Arial" panose="020B0604020202020204" pitchFamily="34" charset="0"/>
            </a:endParaRPr>
          </a:p>
          <a:p>
            <a:pPr marL="152400">
              <a:buClr>
                <a:schemeClr val="dk1"/>
              </a:buClr>
              <a:buSzPts val="1200"/>
            </a:pPr>
            <a:endParaRPr lang="en-US" sz="600" b="1" dirty="0">
              <a:solidFill>
                <a:schemeClr val="tx1"/>
              </a:solidFill>
              <a:uFill>
                <a:noFill/>
              </a:uFill>
              <a:latin typeface="Arial" panose="020B0604020202020204" pitchFamily="34" charset="0"/>
              <a:ea typeface="DM Sans"/>
              <a:cs typeface="Arial" panose="020B0604020202020204" pitchFamily="34" charset="0"/>
            </a:endParaRPr>
          </a:p>
          <a:p>
            <a:r>
              <a:rPr lang="en-US" sz="600" dirty="0">
                <a:solidFill>
                  <a:schemeClr val="dk1"/>
                </a:solidFill>
                <a:latin typeface="Arial" panose="020B0604020202020204" pitchFamily="34" charset="0"/>
                <a:ea typeface="DM Sans"/>
                <a:cs typeface="Arial" panose="020B0604020202020204" pitchFamily="34" charset="0"/>
              </a:rPr>
              <a:t>The database are </a:t>
            </a:r>
            <a:r>
              <a:rPr lang="en-US" sz="600" b="1" dirty="0">
                <a:solidFill>
                  <a:schemeClr val="dk1"/>
                </a:solidFill>
                <a:latin typeface="Arial" panose="020B0604020202020204" pitchFamily="34" charset="0"/>
                <a:ea typeface="DM Sans"/>
                <a:cs typeface="Arial" panose="020B0604020202020204" pitchFamily="34" charset="0"/>
              </a:rPr>
              <a:t>up to date </a:t>
            </a:r>
            <a:r>
              <a:rPr lang="en-US" sz="600" dirty="0">
                <a:solidFill>
                  <a:schemeClr val="dk1"/>
                </a:solidFill>
                <a:latin typeface="Arial" panose="020B0604020202020204" pitchFamily="34" charset="0"/>
                <a:ea typeface="DM Sans"/>
                <a:cs typeface="Arial" panose="020B0604020202020204" pitchFamily="34" charset="0"/>
              </a:rPr>
              <a:t>and updated monthly</a:t>
            </a:r>
          </a:p>
          <a:p>
            <a:endParaRPr lang="en-US" sz="600" dirty="0"/>
          </a:p>
          <a:p>
            <a:pPr marL="152400">
              <a:buClr>
                <a:schemeClr val="dk1"/>
              </a:buClr>
              <a:buSzPts val="1200"/>
            </a:pPr>
            <a:r>
              <a:rPr lang="en-US" sz="1050" b="1" dirty="0" smtClean="0">
                <a:solidFill>
                  <a:schemeClr val="tx1"/>
                </a:solidFill>
                <a:uFill>
                  <a:noFill/>
                </a:uFill>
                <a:latin typeface="Arial" panose="020B0604020202020204" pitchFamily="34" charset="0"/>
                <a:ea typeface="DM Sans"/>
                <a:cs typeface="Arial" panose="020B0604020202020204" pitchFamily="34" charset="0"/>
              </a:rPr>
              <a:t>C – Cited</a:t>
            </a:r>
          </a:p>
          <a:p>
            <a:pPr marL="152400">
              <a:buClr>
                <a:schemeClr val="dk1"/>
              </a:buClr>
              <a:buSzPts val="1200"/>
            </a:pPr>
            <a:endParaRPr lang="pt-BR" sz="600" b="1" dirty="0" smtClean="0">
              <a:solidFill>
                <a:schemeClr val="tx1"/>
              </a:solidFill>
              <a:uFill>
                <a:noFill/>
              </a:uFill>
              <a:latin typeface="Arial" panose="020B0604020202020204" pitchFamily="34" charset="0"/>
              <a:ea typeface="DM Sans"/>
              <a:cs typeface="Arial" panose="020B0604020202020204" pitchFamily="34" charset="0"/>
            </a:endParaRPr>
          </a:p>
          <a:p>
            <a:pPr marL="152400">
              <a:buClr>
                <a:schemeClr val="dk1"/>
              </a:buClr>
              <a:buSzPts val="1200"/>
            </a:pPr>
            <a:endParaRPr lang="en-US" sz="600" b="1" dirty="0">
              <a:solidFill>
                <a:schemeClr val="tx1"/>
              </a:solidFill>
              <a:uFill>
                <a:noFill/>
              </a:uFill>
              <a:latin typeface="Arial" panose="020B0604020202020204" pitchFamily="34" charset="0"/>
              <a:ea typeface="DM Sans"/>
              <a:cs typeface="Arial" panose="020B0604020202020204" pitchFamily="34" charset="0"/>
            </a:endParaRPr>
          </a:p>
          <a:p>
            <a:r>
              <a:rPr lang="en-US" sz="600" dirty="0">
                <a:solidFill>
                  <a:schemeClr val="dk1"/>
                </a:solidFill>
                <a:latin typeface="Arial" panose="020B0604020202020204" pitchFamily="34" charset="0"/>
                <a:ea typeface="DM Sans"/>
                <a:cs typeface="Arial" panose="020B0604020202020204" pitchFamily="34" charset="0"/>
              </a:rPr>
              <a:t>The data is sourced by a </a:t>
            </a:r>
            <a:r>
              <a:rPr lang="en-US" sz="600" b="1" dirty="0">
                <a:solidFill>
                  <a:schemeClr val="dk1"/>
                </a:solidFill>
                <a:latin typeface="Arial" panose="020B0604020202020204" pitchFamily="34" charset="0"/>
                <a:ea typeface="DM Sans"/>
                <a:cs typeface="Arial" panose="020B0604020202020204" pitchFamily="34" charset="0"/>
              </a:rPr>
              <a:t>first-party group</a:t>
            </a:r>
            <a:r>
              <a:rPr lang="en-US" sz="600" dirty="0">
                <a:solidFill>
                  <a:schemeClr val="dk1"/>
                </a:solidFill>
                <a:latin typeface="Arial" panose="020B0604020202020204" pitchFamily="34" charset="0"/>
                <a:ea typeface="DM Sans"/>
                <a:cs typeface="Arial" panose="020B0604020202020204" pitchFamily="34" charset="0"/>
              </a:rPr>
              <a:t> (Motivate International Inc.), under this </a:t>
            </a:r>
            <a:r>
              <a:rPr lang="en-US" sz="600" dirty="0" smtClean="0">
                <a:solidFill>
                  <a:schemeClr val="dk1"/>
                </a:solidFill>
                <a:latin typeface="Arial" panose="020B0604020202020204" pitchFamily="34" charset="0"/>
                <a:ea typeface="DM Sans"/>
                <a:cs typeface="Arial" panose="020B0604020202020204" pitchFamily="34" charset="0"/>
                <a:hlinkClick r:id="rId4"/>
              </a:rPr>
              <a:t>license</a:t>
            </a:r>
            <a:r>
              <a:rPr lang="en-US" sz="600" dirty="0" smtClean="0">
                <a:solidFill>
                  <a:schemeClr val="dk1"/>
                </a:solidFill>
                <a:latin typeface="Arial" panose="020B0604020202020204" pitchFamily="34" charset="0"/>
                <a:ea typeface="DM Sans"/>
                <a:cs typeface="Arial" panose="020B0604020202020204" pitchFamily="34" charset="0"/>
              </a:rPr>
              <a:t>.</a:t>
            </a:r>
            <a:endParaRPr lang="en-US" sz="600" dirty="0">
              <a:solidFill>
                <a:schemeClr val="dk1"/>
              </a:solidFill>
              <a:latin typeface="Arial" panose="020B0604020202020204" pitchFamily="34" charset="0"/>
              <a:ea typeface="DM Sans"/>
              <a:cs typeface="Arial" panose="020B0604020202020204" pitchFamily="34" charset="0"/>
            </a:endParaRPr>
          </a:p>
          <a:p>
            <a:pPr marL="152400">
              <a:buClr>
                <a:schemeClr val="dk1"/>
              </a:buClr>
              <a:buSzPts val="1200"/>
            </a:pPr>
            <a:r>
              <a:rPr lang="en-US" sz="600" dirty="0" smtClean="0">
                <a:solidFill>
                  <a:schemeClr val="dk1"/>
                </a:solidFill>
                <a:latin typeface="Arial" panose="020B0604020202020204" pitchFamily="34" charset="0"/>
                <a:ea typeface="DM Sans"/>
                <a:cs typeface="Arial" panose="020B0604020202020204" pitchFamily="34" charset="0"/>
                <a:sym typeface="DM Sans"/>
              </a:rPr>
              <a:t> </a:t>
            </a:r>
            <a:r>
              <a:rPr lang="en-US" sz="700" dirty="0" smtClean="0">
                <a:solidFill>
                  <a:schemeClr val="dk1"/>
                </a:solidFill>
                <a:latin typeface="Arial" panose="020B0604020202020204" pitchFamily="34" charset="0"/>
                <a:ea typeface="DM Sans"/>
                <a:cs typeface="Arial" panose="020B0604020202020204" pitchFamily="34" charset="0"/>
                <a:sym typeface="DM Sans"/>
              </a:rPr>
              <a:t> </a:t>
            </a:r>
            <a:endParaRPr lang="pt-BR" sz="800" dirty="0">
              <a:solidFill>
                <a:srgbClr val="0070C0"/>
              </a:solidFill>
              <a:latin typeface="Arial" panose="020B0604020202020204" pitchFamily="34" charset="0"/>
              <a:ea typeface="DM Sans"/>
              <a:cs typeface="Arial" panose="020B0604020202020204" pitchFamily="34" charset="0"/>
              <a:sym typeface="DM Sans"/>
            </a:endParaRPr>
          </a:p>
        </p:txBody>
      </p:sp>
      <p:sp>
        <p:nvSpPr>
          <p:cNvPr id="6" name="Google Shape;2036;p58"/>
          <p:cNvSpPr txBox="1"/>
          <p:nvPr/>
        </p:nvSpPr>
        <p:spPr>
          <a:xfrm>
            <a:off x="719999" y="967453"/>
            <a:ext cx="7704001"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A description of all data sources used</a:t>
            </a:r>
          </a:p>
        </p:txBody>
      </p:sp>
      <p:grpSp>
        <p:nvGrpSpPr>
          <p:cNvPr id="7" name="Google Shape;10564;p69"/>
          <p:cNvGrpSpPr/>
          <p:nvPr/>
        </p:nvGrpSpPr>
        <p:grpSpPr>
          <a:xfrm>
            <a:off x="7586080" y="2358851"/>
            <a:ext cx="308234" cy="308234"/>
            <a:chOff x="1487200" y="4993750"/>
            <a:chExt cx="483125" cy="483125"/>
          </a:xfrm>
        </p:grpSpPr>
        <p:sp>
          <p:nvSpPr>
            <p:cNvPr id="8" name="Google Shape;10565;p69"/>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9" name="Google Shape;10566;p69"/>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0" name="Google Shape;10564;p69"/>
          <p:cNvGrpSpPr/>
          <p:nvPr/>
        </p:nvGrpSpPr>
        <p:grpSpPr>
          <a:xfrm>
            <a:off x="3895728" y="2775601"/>
            <a:ext cx="308234" cy="308234"/>
            <a:chOff x="1487200" y="4993750"/>
            <a:chExt cx="483125" cy="483125"/>
          </a:xfrm>
        </p:grpSpPr>
        <p:sp>
          <p:nvSpPr>
            <p:cNvPr id="11" name="Google Shape;10565;p69"/>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 name="Google Shape;10566;p69"/>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3" name="Google Shape;10564;p69"/>
          <p:cNvGrpSpPr/>
          <p:nvPr/>
        </p:nvGrpSpPr>
        <p:grpSpPr>
          <a:xfrm>
            <a:off x="2303628" y="3301945"/>
            <a:ext cx="308234" cy="308234"/>
            <a:chOff x="1487200" y="4993750"/>
            <a:chExt cx="483125" cy="483125"/>
          </a:xfrm>
        </p:grpSpPr>
        <p:sp>
          <p:nvSpPr>
            <p:cNvPr id="14" name="Google Shape;10565;p69"/>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5" name="Google Shape;10566;p69"/>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6" name="Google Shape;10564;p69"/>
          <p:cNvGrpSpPr/>
          <p:nvPr/>
        </p:nvGrpSpPr>
        <p:grpSpPr>
          <a:xfrm>
            <a:off x="2637803" y="3825201"/>
            <a:ext cx="308234" cy="308234"/>
            <a:chOff x="1487200" y="4993750"/>
            <a:chExt cx="483125" cy="483125"/>
          </a:xfrm>
        </p:grpSpPr>
        <p:sp>
          <p:nvSpPr>
            <p:cNvPr id="17" name="Google Shape;10565;p69"/>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8" name="Google Shape;10566;p69"/>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9" name="Google Shape;10564;p69"/>
          <p:cNvGrpSpPr/>
          <p:nvPr/>
        </p:nvGrpSpPr>
        <p:grpSpPr>
          <a:xfrm>
            <a:off x="4007384" y="4349934"/>
            <a:ext cx="308234" cy="308234"/>
            <a:chOff x="1487200" y="4993750"/>
            <a:chExt cx="483125" cy="483125"/>
          </a:xfrm>
        </p:grpSpPr>
        <p:sp>
          <p:nvSpPr>
            <p:cNvPr id="20" name="Google Shape;10565;p69"/>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21" name="Google Shape;10566;p69"/>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22" name="Google Shape;11129;p71"/>
          <p:cNvSpPr/>
          <p:nvPr/>
        </p:nvSpPr>
        <p:spPr>
          <a:xfrm>
            <a:off x="719998" y="621663"/>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79396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33"/>
          <p:cNvSpPr txBox="1">
            <a:spLocks noGrp="1"/>
          </p:cNvSpPr>
          <p:nvPr>
            <p:ph type="title"/>
          </p:nvPr>
        </p:nvSpPr>
        <p:spPr>
          <a:xfrm>
            <a:off x="2145138" y="2688185"/>
            <a:ext cx="4853700" cy="83971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smtClean="0"/>
              <a:t>Process</a:t>
            </a:r>
            <a:endParaRPr sz="4800" dirty="0"/>
          </a:p>
        </p:txBody>
      </p:sp>
      <p:sp>
        <p:nvSpPr>
          <p:cNvPr id="1382" name="Google Shape;1382;p33"/>
          <p:cNvSpPr txBox="1">
            <a:spLocks noGrp="1"/>
          </p:cNvSpPr>
          <p:nvPr>
            <p:ph type="title" idx="2"/>
          </p:nvPr>
        </p:nvSpPr>
        <p:spPr>
          <a:xfrm>
            <a:off x="4009338" y="848579"/>
            <a:ext cx="1125300" cy="106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lumMod val="50000"/>
                  </a:schemeClr>
                </a:solidFill>
              </a:rPr>
              <a:t>3</a:t>
            </a:r>
            <a:endParaRPr dirty="0">
              <a:solidFill>
                <a:schemeClr val="bg2">
                  <a:lumMod val="50000"/>
                </a:schemeClr>
              </a:solidFill>
            </a:endParaRPr>
          </a:p>
        </p:txBody>
      </p:sp>
    </p:spTree>
    <p:extLst>
      <p:ext uri="{BB962C8B-B14F-4D97-AF65-F5344CB8AC3E}">
        <p14:creationId xmlns:p14="http://schemas.microsoft.com/office/powerpoint/2010/main" val="33214524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24"/>
        <p:cNvGrpSpPr/>
        <p:nvPr/>
      </p:nvGrpSpPr>
      <p:grpSpPr>
        <a:xfrm>
          <a:off x="0" y="0"/>
          <a:ext cx="0" cy="0"/>
          <a:chOff x="0" y="0"/>
          <a:chExt cx="0" cy="0"/>
        </a:xfrm>
      </p:grpSpPr>
      <p:sp>
        <p:nvSpPr>
          <p:cNvPr id="1426" name="Google Shape;1426;p36"/>
          <p:cNvSpPr txBox="1">
            <a:spLocks noGrp="1"/>
          </p:cNvSpPr>
          <p:nvPr>
            <p:ph type="title" idx="2"/>
          </p:nvPr>
        </p:nvSpPr>
        <p:spPr>
          <a:xfrm>
            <a:off x="836025" y="2894100"/>
            <a:ext cx="2238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Tool</a:t>
            </a:r>
            <a:endParaRPr dirty="0"/>
          </a:p>
        </p:txBody>
      </p:sp>
      <p:sp>
        <p:nvSpPr>
          <p:cNvPr id="1427" name="Google Shape;1427;p36"/>
          <p:cNvSpPr txBox="1">
            <a:spLocks noGrp="1"/>
          </p:cNvSpPr>
          <p:nvPr>
            <p:ph type="subTitle" idx="1"/>
          </p:nvPr>
        </p:nvSpPr>
        <p:spPr>
          <a:xfrm>
            <a:off x="825093" y="3421800"/>
            <a:ext cx="2238600" cy="869400"/>
          </a:xfrm>
          <a:prstGeom prst="rect">
            <a:avLst/>
          </a:prstGeom>
        </p:spPr>
        <p:txBody>
          <a:bodyPr spcFirstLastPara="1" wrap="square" lIns="91425" tIns="91425" rIns="91425" bIns="91425" anchor="t" anchorCtr="0">
            <a:noAutofit/>
          </a:bodyPr>
          <a:lstStyle/>
          <a:p>
            <a:pPr marL="0" lvl="0" indent="0"/>
            <a:r>
              <a:rPr lang="en-US" sz="1050" dirty="0"/>
              <a:t>All this </a:t>
            </a:r>
            <a:r>
              <a:rPr lang="en-US" sz="1050" dirty="0" smtClean="0"/>
              <a:t>step was </a:t>
            </a:r>
            <a:r>
              <a:rPr lang="en-US" sz="1050" dirty="0"/>
              <a:t>completed in </a:t>
            </a:r>
            <a:r>
              <a:rPr lang="en-US" sz="1050" b="1" dirty="0" smtClean="0">
                <a:solidFill>
                  <a:srgbClr val="0070C0"/>
                </a:solidFill>
              </a:rPr>
              <a:t>RStudio</a:t>
            </a:r>
            <a:endParaRPr lang="en-US" sz="1050" dirty="0"/>
          </a:p>
        </p:txBody>
      </p:sp>
      <p:sp>
        <p:nvSpPr>
          <p:cNvPr id="1428" name="Google Shape;1428;p36"/>
          <p:cNvSpPr txBox="1">
            <a:spLocks noGrp="1"/>
          </p:cNvSpPr>
          <p:nvPr>
            <p:ph type="title" idx="3"/>
          </p:nvPr>
        </p:nvSpPr>
        <p:spPr>
          <a:xfrm>
            <a:off x="3452625" y="2894100"/>
            <a:ext cx="2238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No filter</a:t>
            </a:r>
            <a:endParaRPr dirty="0"/>
          </a:p>
        </p:txBody>
      </p:sp>
      <p:sp>
        <p:nvSpPr>
          <p:cNvPr id="1429" name="Google Shape;1429;p36"/>
          <p:cNvSpPr txBox="1">
            <a:spLocks noGrp="1"/>
          </p:cNvSpPr>
          <p:nvPr>
            <p:ph type="subTitle" idx="4"/>
          </p:nvPr>
        </p:nvSpPr>
        <p:spPr>
          <a:xfrm>
            <a:off x="3452619" y="3421800"/>
            <a:ext cx="2238600" cy="869400"/>
          </a:xfrm>
          <a:prstGeom prst="rect">
            <a:avLst/>
          </a:prstGeom>
        </p:spPr>
        <p:txBody>
          <a:bodyPr spcFirstLastPara="1" wrap="square" lIns="91425" tIns="91425" rIns="91425" bIns="91425" anchor="t" anchorCtr="0">
            <a:noAutofit/>
          </a:bodyPr>
          <a:lstStyle/>
          <a:p>
            <a:pPr marL="0" lvl="0" indent="0"/>
            <a:r>
              <a:rPr lang="en-US" sz="1050" dirty="0"/>
              <a:t>To maintain the data integrity </a:t>
            </a:r>
            <a:r>
              <a:rPr lang="en-US" sz="1050" b="1" dirty="0">
                <a:solidFill>
                  <a:srgbClr val="0070C0"/>
                </a:solidFill>
              </a:rPr>
              <a:t>all the data</a:t>
            </a:r>
            <a:r>
              <a:rPr lang="en-US" sz="1050" dirty="0"/>
              <a:t> will be merged and loaded</a:t>
            </a:r>
            <a:endParaRPr sz="1050" dirty="0"/>
          </a:p>
        </p:txBody>
      </p:sp>
      <p:sp>
        <p:nvSpPr>
          <p:cNvPr id="1430" name="Google Shape;1430;p36"/>
          <p:cNvSpPr txBox="1">
            <a:spLocks noGrp="1"/>
          </p:cNvSpPr>
          <p:nvPr>
            <p:ph type="title" idx="5"/>
          </p:nvPr>
        </p:nvSpPr>
        <p:spPr>
          <a:xfrm>
            <a:off x="6069375" y="2894100"/>
            <a:ext cx="2238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Check it out</a:t>
            </a:r>
            <a:endParaRPr dirty="0"/>
          </a:p>
        </p:txBody>
      </p:sp>
      <p:sp>
        <p:nvSpPr>
          <p:cNvPr id="1431" name="Google Shape;1431;p36"/>
          <p:cNvSpPr txBox="1">
            <a:spLocks noGrp="1"/>
          </p:cNvSpPr>
          <p:nvPr>
            <p:ph type="subTitle" idx="6"/>
          </p:nvPr>
        </p:nvSpPr>
        <p:spPr>
          <a:xfrm>
            <a:off x="6069375" y="3421800"/>
            <a:ext cx="2238600" cy="869400"/>
          </a:xfrm>
          <a:prstGeom prst="rect">
            <a:avLst/>
          </a:prstGeom>
        </p:spPr>
        <p:txBody>
          <a:bodyPr spcFirstLastPara="1" wrap="square" lIns="91425" tIns="91425" rIns="91425" bIns="91425" anchor="t" anchorCtr="0">
            <a:noAutofit/>
          </a:bodyPr>
          <a:lstStyle/>
          <a:p>
            <a:pPr marL="0" lvl="0" indent="0"/>
            <a:r>
              <a:rPr lang="en-US" sz="1050" dirty="0"/>
              <a:t>To access the full </a:t>
            </a:r>
            <a:r>
              <a:rPr lang="en-US" sz="1050" dirty="0" smtClean="0"/>
              <a:t>report and the documentation, </a:t>
            </a:r>
            <a:r>
              <a:rPr lang="en-US" sz="1050" dirty="0"/>
              <a:t>please, visit the </a:t>
            </a:r>
            <a:r>
              <a:rPr lang="en-US" sz="1050" dirty="0" smtClean="0">
                <a:hlinkClick r:id="rId3"/>
              </a:rPr>
              <a:t>link</a:t>
            </a:r>
            <a:r>
              <a:rPr lang="en-US" sz="1050" dirty="0" smtClean="0"/>
              <a:t>. This </a:t>
            </a:r>
            <a:r>
              <a:rPr lang="en-US" sz="1050" dirty="0"/>
              <a:t>step starts at </a:t>
            </a:r>
            <a:r>
              <a:rPr lang="en-US" sz="1050" b="1" dirty="0">
                <a:solidFill>
                  <a:srgbClr val="0070C0"/>
                </a:solidFill>
              </a:rPr>
              <a:t>row </a:t>
            </a:r>
            <a:r>
              <a:rPr lang="en-US" sz="1050" b="1" dirty="0" smtClean="0">
                <a:solidFill>
                  <a:srgbClr val="0070C0"/>
                </a:solidFill>
              </a:rPr>
              <a:t>136 </a:t>
            </a:r>
            <a:r>
              <a:rPr lang="en-US" sz="1050" dirty="0">
                <a:solidFill>
                  <a:schemeClr val="tx1"/>
                </a:solidFill>
              </a:rPr>
              <a:t>to</a:t>
            </a:r>
            <a:r>
              <a:rPr lang="en-US" sz="1050" b="1" dirty="0">
                <a:solidFill>
                  <a:srgbClr val="0070C0"/>
                </a:solidFill>
              </a:rPr>
              <a:t> row </a:t>
            </a:r>
            <a:r>
              <a:rPr lang="en-US" sz="1050" b="1" dirty="0" smtClean="0">
                <a:solidFill>
                  <a:srgbClr val="0070C0"/>
                </a:solidFill>
              </a:rPr>
              <a:t>329.</a:t>
            </a:r>
            <a:endParaRPr lang="en-US" sz="1050" b="1" dirty="0">
              <a:solidFill>
                <a:srgbClr val="0070C0"/>
              </a:solidFill>
            </a:endParaRPr>
          </a:p>
        </p:txBody>
      </p:sp>
      <p:sp>
        <p:nvSpPr>
          <p:cNvPr id="22" name="Google Shape;1393;p35"/>
          <p:cNvSpPr txBox="1">
            <a:spLocks noGrp="1"/>
          </p:cNvSpPr>
          <p:nvPr>
            <p:ph type="title"/>
          </p:nvPr>
        </p:nvSpPr>
        <p:spPr>
          <a:xfrm>
            <a:off x="1609738" y="445025"/>
            <a:ext cx="600605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3</a:t>
            </a:r>
            <a:r>
              <a:rPr lang="en" sz="2000" b="0" dirty="0" smtClean="0"/>
              <a:t> </a:t>
            </a:r>
            <a:r>
              <a:rPr lang="en" sz="2000" b="0" dirty="0" smtClean="0"/>
              <a:t>-</a:t>
            </a:r>
            <a:r>
              <a:rPr lang="en" dirty="0" smtClean="0"/>
              <a:t> Process</a:t>
            </a:r>
            <a:endParaRPr dirty="0"/>
          </a:p>
        </p:txBody>
      </p:sp>
      <p:sp>
        <p:nvSpPr>
          <p:cNvPr id="23" name="Google Shape;2036;p58"/>
          <p:cNvSpPr txBox="1"/>
          <p:nvPr/>
        </p:nvSpPr>
        <p:spPr>
          <a:xfrm>
            <a:off x="719999" y="967453"/>
            <a:ext cx="7704001"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Documentation of any cleaning or manipulation of data</a:t>
            </a:r>
          </a:p>
        </p:txBody>
      </p:sp>
      <p:grpSp>
        <p:nvGrpSpPr>
          <p:cNvPr id="24" name="Google Shape;11384;p72"/>
          <p:cNvGrpSpPr/>
          <p:nvPr/>
        </p:nvGrpSpPr>
        <p:grpSpPr>
          <a:xfrm>
            <a:off x="719999" y="662227"/>
            <a:ext cx="360260" cy="355498"/>
            <a:chOff x="-34418125" y="2271100"/>
            <a:chExt cx="296950" cy="293025"/>
          </a:xfrm>
        </p:grpSpPr>
        <p:sp>
          <p:nvSpPr>
            <p:cNvPr id="25" name="Google Shape;11385;p72"/>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11386;p72"/>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11387;p72"/>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11388;p72"/>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11389;p72"/>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 name="Google Shape;11951;p73"/>
          <p:cNvGrpSpPr/>
          <p:nvPr/>
        </p:nvGrpSpPr>
        <p:grpSpPr>
          <a:xfrm>
            <a:off x="7017511" y="1712211"/>
            <a:ext cx="342328" cy="341579"/>
            <a:chOff x="-9594575" y="2056875"/>
            <a:chExt cx="354450" cy="353675"/>
          </a:xfrm>
        </p:grpSpPr>
        <p:sp>
          <p:nvSpPr>
            <p:cNvPr id="31" name="Google Shape;11952;p73"/>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11953;p73"/>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11954;p73"/>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4" name="Google Shape;12356;p75"/>
          <p:cNvGrpSpPr/>
          <p:nvPr/>
        </p:nvGrpSpPr>
        <p:grpSpPr>
          <a:xfrm>
            <a:off x="1744927" y="1710106"/>
            <a:ext cx="420796" cy="421914"/>
            <a:chOff x="-1700225" y="2768875"/>
            <a:chExt cx="291450" cy="292225"/>
          </a:xfrm>
        </p:grpSpPr>
        <p:sp>
          <p:nvSpPr>
            <p:cNvPr id="35" name="Google Shape;12357;p75"/>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12358;p75"/>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12359;p75"/>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12360;p75"/>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2361;p75"/>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12362;p75"/>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 name="Google Shape;12332;p75"/>
          <p:cNvGrpSpPr/>
          <p:nvPr/>
        </p:nvGrpSpPr>
        <p:grpSpPr>
          <a:xfrm>
            <a:off x="4409852" y="1710106"/>
            <a:ext cx="324133" cy="420796"/>
            <a:chOff x="-3462150" y="2046625"/>
            <a:chExt cx="224500" cy="291450"/>
          </a:xfrm>
        </p:grpSpPr>
        <p:sp>
          <p:nvSpPr>
            <p:cNvPr id="42" name="Google Shape;12333;p75"/>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12334;p75"/>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12335;p75"/>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12336;p75"/>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12337;p75"/>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12338;p75"/>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12339;p75"/>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9" name="Google Shape;2036;p58"/>
          <p:cNvSpPr txBox="1"/>
          <p:nvPr/>
        </p:nvSpPr>
        <p:spPr>
          <a:xfrm>
            <a:off x="-1" y="4917743"/>
            <a:ext cx="9143999" cy="225757"/>
          </a:xfrm>
          <a:prstGeom prst="rect">
            <a:avLst/>
          </a:prstGeom>
          <a:noFill/>
          <a:ln>
            <a:noFill/>
          </a:ln>
        </p:spPr>
        <p:txBody>
          <a:bodyPr spcFirstLastPara="1" wrap="square" lIns="91425" tIns="91425" rIns="91425" bIns="91425" anchor="t" anchorCtr="0">
            <a:noAutofit/>
          </a:bodyPr>
          <a:lstStyle/>
          <a:p>
            <a:pPr lvl="0"/>
            <a:r>
              <a:rPr lang="en-US" sz="600" b="1" dirty="0" smtClean="0">
                <a:solidFill>
                  <a:schemeClr val="tx1"/>
                </a:solidFill>
                <a:uFill>
                  <a:noFill/>
                </a:uFill>
                <a:latin typeface="Arial" panose="020B0604020202020204" pitchFamily="34" charset="0"/>
                <a:ea typeface="DM Sans"/>
                <a:cs typeface="Arial" panose="020B0604020202020204" pitchFamily="34" charset="0"/>
                <a:sym typeface="DM Sans"/>
              </a:rPr>
              <a:t>*Obs.: This step don’t have the details, the main objective of this presentation are the visuals.</a:t>
            </a:r>
            <a:endParaRPr lang="en-US" sz="600" b="1"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50" name="Google Shape;2036;p58"/>
          <p:cNvSpPr txBox="1"/>
          <p:nvPr/>
        </p:nvSpPr>
        <p:spPr>
          <a:xfrm>
            <a:off x="6867726" y="4552545"/>
            <a:ext cx="2276272" cy="590955"/>
          </a:xfrm>
          <a:prstGeom prst="rect">
            <a:avLst/>
          </a:prstGeom>
          <a:ln/>
        </p:spPr>
        <p:style>
          <a:lnRef idx="1">
            <a:schemeClr val="dk1"/>
          </a:lnRef>
          <a:fillRef idx="2">
            <a:schemeClr val="dk1"/>
          </a:fillRef>
          <a:effectRef idx="1">
            <a:schemeClr val="dk1"/>
          </a:effectRef>
          <a:fontRef idx="minor">
            <a:schemeClr val="dk1"/>
          </a:fontRef>
        </p:style>
        <p:txBody>
          <a:bodyPr spcFirstLastPara="1" wrap="square" lIns="91425" tIns="91425" rIns="91425" bIns="91425" anchor="t" anchorCtr="0">
            <a:noAutofit/>
          </a:bodyPr>
          <a:lstStyle/>
          <a:p>
            <a:pPr lvl="0" algn="ct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 after merged the data contains</a:t>
            </a:r>
          </a:p>
          <a:p>
            <a:pPr lvl="0" algn="ctr"/>
            <a:r>
              <a:rPr lang="en-US" sz="2000" b="1" dirty="0" smtClean="0">
                <a:solidFill>
                  <a:srgbClr val="0070C0"/>
                </a:solidFill>
                <a:uFill>
                  <a:noFill/>
                </a:uFill>
                <a:latin typeface="Arial" panose="020B0604020202020204" pitchFamily="34" charset="0"/>
                <a:ea typeface="DM Sans"/>
                <a:cs typeface="Arial" panose="020B0604020202020204" pitchFamily="34" charset="0"/>
                <a:sym typeface="DM Sans"/>
              </a:rPr>
              <a:t>5,378,834</a:t>
            </a:r>
            <a:r>
              <a:rPr lang="en-US" sz="2400" dirty="0" smtClean="0">
                <a:solidFill>
                  <a:schemeClr val="bg1"/>
                </a:solidFill>
                <a:uFill>
                  <a:noFill/>
                </a:uFill>
                <a:latin typeface="Arial" panose="020B0604020202020204" pitchFamily="34" charset="0"/>
                <a:ea typeface="DM Sans"/>
                <a:cs typeface="Arial" panose="020B0604020202020204" pitchFamily="34" charset="0"/>
                <a:sym typeface="DM Sans"/>
              </a:rPr>
              <a:t>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rows</a:t>
            </a:r>
            <a:endParaRPr lang="en-US" sz="900" b="1"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2647822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33"/>
          <p:cNvSpPr txBox="1">
            <a:spLocks noGrp="1"/>
          </p:cNvSpPr>
          <p:nvPr>
            <p:ph type="title"/>
          </p:nvPr>
        </p:nvSpPr>
        <p:spPr>
          <a:xfrm>
            <a:off x="2145138" y="2688185"/>
            <a:ext cx="4853700" cy="83971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smtClean="0"/>
              <a:t>Analyze</a:t>
            </a:r>
            <a:endParaRPr sz="4800" dirty="0"/>
          </a:p>
        </p:txBody>
      </p:sp>
      <p:sp>
        <p:nvSpPr>
          <p:cNvPr id="1382" name="Google Shape;1382;p33"/>
          <p:cNvSpPr txBox="1">
            <a:spLocks noGrp="1"/>
          </p:cNvSpPr>
          <p:nvPr>
            <p:ph type="title" idx="2"/>
          </p:nvPr>
        </p:nvSpPr>
        <p:spPr>
          <a:xfrm>
            <a:off x="4009338" y="848579"/>
            <a:ext cx="1125300" cy="106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lumMod val="50000"/>
                  </a:schemeClr>
                </a:solidFill>
              </a:rPr>
              <a:t>4</a:t>
            </a:r>
            <a:endParaRPr dirty="0">
              <a:solidFill>
                <a:schemeClr val="bg2">
                  <a:lumMod val="50000"/>
                </a:schemeClr>
              </a:solidFill>
            </a:endParaRPr>
          </a:p>
        </p:txBody>
      </p:sp>
    </p:spTree>
    <p:extLst>
      <p:ext uri="{BB962C8B-B14F-4D97-AF65-F5344CB8AC3E}">
        <p14:creationId xmlns:p14="http://schemas.microsoft.com/office/powerpoint/2010/main" val="39270489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2"/>
        <p:cNvGrpSpPr/>
        <p:nvPr/>
      </p:nvGrpSpPr>
      <p:grpSpPr>
        <a:xfrm>
          <a:off x="0" y="0"/>
          <a:ext cx="0" cy="0"/>
          <a:chOff x="0" y="0"/>
          <a:chExt cx="0" cy="0"/>
        </a:xfrm>
      </p:grpSpPr>
      <p:sp>
        <p:nvSpPr>
          <p:cNvPr id="1364" name="Google Shape;1364;p32"/>
          <p:cNvSpPr txBox="1">
            <a:spLocks noGrp="1"/>
          </p:cNvSpPr>
          <p:nvPr>
            <p:ph type="title" idx="2"/>
          </p:nvPr>
        </p:nvSpPr>
        <p:spPr>
          <a:xfrm>
            <a:off x="1662252" y="1600525"/>
            <a:ext cx="2733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smtClean="0"/>
              <a:t>Tool</a:t>
            </a:r>
            <a:endParaRPr sz="2000" dirty="0"/>
          </a:p>
        </p:txBody>
      </p:sp>
      <p:sp>
        <p:nvSpPr>
          <p:cNvPr id="1365" name="Google Shape;1365;p32"/>
          <p:cNvSpPr txBox="1">
            <a:spLocks noGrp="1"/>
          </p:cNvSpPr>
          <p:nvPr>
            <p:ph type="subTitle" idx="1"/>
          </p:nvPr>
        </p:nvSpPr>
        <p:spPr>
          <a:xfrm>
            <a:off x="1662252" y="2002100"/>
            <a:ext cx="2733000" cy="484800"/>
          </a:xfrm>
          <a:prstGeom prst="rect">
            <a:avLst/>
          </a:prstGeom>
        </p:spPr>
        <p:txBody>
          <a:bodyPr spcFirstLastPara="1" wrap="square" lIns="91425" tIns="91425" rIns="91425" bIns="91425" anchor="t" anchorCtr="0">
            <a:noAutofit/>
          </a:bodyPr>
          <a:lstStyle/>
          <a:p>
            <a:pPr marL="0" lvl="0" indent="0"/>
            <a:r>
              <a:rPr lang="en-US" sz="1050" dirty="0"/>
              <a:t>All this </a:t>
            </a:r>
            <a:r>
              <a:rPr lang="en-US" sz="1050" dirty="0" smtClean="0"/>
              <a:t>step was </a:t>
            </a:r>
            <a:r>
              <a:rPr lang="en-US" sz="1050" dirty="0"/>
              <a:t>completed in </a:t>
            </a:r>
            <a:r>
              <a:rPr lang="en-US" sz="1050" b="1" dirty="0" smtClean="0">
                <a:solidFill>
                  <a:srgbClr val="0070C0"/>
                </a:solidFill>
              </a:rPr>
              <a:t>RStudio</a:t>
            </a:r>
            <a:r>
              <a:rPr lang="en-US" sz="1050" dirty="0" smtClean="0">
                <a:solidFill>
                  <a:schemeClr val="tx1"/>
                </a:solidFill>
              </a:rPr>
              <a:t> too</a:t>
            </a:r>
            <a:endParaRPr lang="en-US" sz="1050" dirty="0">
              <a:solidFill>
                <a:schemeClr val="tx1"/>
              </a:solidFill>
            </a:endParaRPr>
          </a:p>
        </p:txBody>
      </p:sp>
      <p:sp>
        <p:nvSpPr>
          <p:cNvPr id="1366" name="Google Shape;1366;p32"/>
          <p:cNvSpPr txBox="1">
            <a:spLocks noGrp="1"/>
          </p:cNvSpPr>
          <p:nvPr>
            <p:ph type="title" idx="3"/>
          </p:nvPr>
        </p:nvSpPr>
        <p:spPr>
          <a:xfrm>
            <a:off x="5750202" y="1600525"/>
            <a:ext cx="2614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smtClean="0"/>
              <a:t>Studies</a:t>
            </a:r>
            <a:endParaRPr sz="2000" dirty="0"/>
          </a:p>
        </p:txBody>
      </p:sp>
      <p:sp>
        <p:nvSpPr>
          <p:cNvPr id="1367" name="Google Shape;1367;p32"/>
          <p:cNvSpPr txBox="1">
            <a:spLocks noGrp="1"/>
          </p:cNvSpPr>
          <p:nvPr>
            <p:ph type="subTitle" idx="4"/>
          </p:nvPr>
        </p:nvSpPr>
        <p:spPr>
          <a:xfrm>
            <a:off x="5690952" y="2002094"/>
            <a:ext cx="2614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smtClean="0">
                <a:solidFill>
                  <a:srgbClr val="0070C0"/>
                </a:solidFill>
              </a:rPr>
              <a:t>Count</a:t>
            </a:r>
            <a:r>
              <a:rPr lang="en" sz="1000" dirty="0" smtClean="0"/>
              <a:t>: the frequency of records</a:t>
            </a:r>
          </a:p>
          <a:p>
            <a:pPr marL="0" lvl="0" indent="0" algn="l" rtl="0">
              <a:spcBef>
                <a:spcPts val="0"/>
              </a:spcBef>
              <a:spcAft>
                <a:spcPts val="0"/>
              </a:spcAft>
              <a:buNone/>
            </a:pPr>
            <a:r>
              <a:rPr lang="en" sz="1000" b="1" dirty="0" smtClean="0">
                <a:solidFill>
                  <a:srgbClr val="0070C0"/>
                </a:solidFill>
              </a:rPr>
              <a:t>Length</a:t>
            </a:r>
            <a:r>
              <a:rPr lang="en" sz="1000" dirty="0" smtClean="0"/>
              <a:t>: The ride length in minutes</a:t>
            </a:r>
            <a:endParaRPr sz="1000" dirty="0"/>
          </a:p>
        </p:txBody>
      </p:sp>
      <p:sp>
        <p:nvSpPr>
          <p:cNvPr id="1368" name="Google Shape;1368;p32"/>
          <p:cNvSpPr txBox="1">
            <a:spLocks noGrp="1"/>
          </p:cNvSpPr>
          <p:nvPr>
            <p:ph type="title" idx="5"/>
          </p:nvPr>
        </p:nvSpPr>
        <p:spPr>
          <a:xfrm>
            <a:off x="1662252" y="2919075"/>
            <a:ext cx="2733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smtClean="0"/>
              <a:t>Tecnique</a:t>
            </a:r>
            <a:endParaRPr dirty="0"/>
          </a:p>
        </p:txBody>
      </p:sp>
      <p:sp>
        <p:nvSpPr>
          <p:cNvPr id="1369" name="Google Shape;1369;p32"/>
          <p:cNvSpPr txBox="1">
            <a:spLocks noGrp="1"/>
          </p:cNvSpPr>
          <p:nvPr>
            <p:ph type="subTitle" idx="6"/>
          </p:nvPr>
        </p:nvSpPr>
        <p:spPr>
          <a:xfrm>
            <a:off x="1662252" y="3320650"/>
            <a:ext cx="2733000" cy="484800"/>
          </a:xfrm>
          <a:prstGeom prst="rect">
            <a:avLst/>
          </a:prstGeom>
        </p:spPr>
        <p:txBody>
          <a:bodyPr spcFirstLastPara="1" wrap="square" lIns="91425" tIns="91425" rIns="91425" bIns="91425" anchor="t" anchorCtr="0">
            <a:noAutofit/>
          </a:bodyPr>
          <a:lstStyle/>
          <a:p>
            <a:pPr marL="0" lvl="0" indent="0"/>
            <a:r>
              <a:rPr lang="en-US" sz="1000" dirty="0" smtClean="0"/>
              <a:t>This </a:t>
            </a:r>
            <a:r>
              <a:rPr lang="en-US" sz="1000" dirty="0"/>
              <a:t>step will be splitted into two </a:t>
            </a:r>
            <a:r>
              <a:rPr lang="en-US" sz="1000" dirty="0" smtClean="0"/>
              <a:t>studies: </a:t>
            </a:r>
            <a:r>
              <a:rPr lang="en-US" sz="1000" b="1" dirty="0" smtClean="0">
                <a:solidFill>
                  <a:srgbClr val="0070C0"/>
                </a:solidFill>
              </a:rPr>
              <a:t>Count</a:t>
            </a:r>
            <a:r>
              <a:rPr lang="en-US" sz="1000" dirty="0" smtClean="0">
                <a:solidFill>
                  <a:srgbClr val="0070C0"/>
                </a:solidFill>
              </a:rPr>
              <a:t> </a:t>
            </a:r>
            <a:r>
              <a:rPr lang="en-US" sz="1000" dirty="0" smtClean="0"/>
              <a:t>and </a:t>
            </a:r>
            <a:r>
              <a:rPr lang="en-US" sz="1000" b="1" dirty="0" smtClean="0">
                <a:solidFill>
                  <a:srgbClr val="0070C0"/>
                </a:solidFill>
              </a:rPr>
              <a:t>Length</a:t>
            </a:r>
            <a:endParaRPr sz="1000" b="1" dirty="0">
              <a:solidFill>
                <a:srgbClr val="0070C0"/>
              </a:solidFill>
            </a:endParaRPr>
          </a:p>
        </p:txBody>
      </p:sp>
      <p:sp>
        <p:nvSpPr>
          <p:cNvPr id="1370" name="Google Shape;1370;p32"/>
          <p:cNvSpPr txBox="1">
            <a:spLocks noGrp="1"/>
          </p:cNvSpPr>
          <p:nvPr>
            <p:ph type="title" idx="7"/>
          </p:nvPr>
        </p:nvSpPr>
        <p:spPr>
          <a:xfrm>
            <a:off x="5690951" y="2919075"/>
            <a:ext cx="2733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smtClean="0"/>
              <a:t>Check it out</a:t>
            </a:r>
            <a:endParaRPr sz="2800" dirty="0"/>
          </a:p>
        </p:txBody>
      </p:sp>
      <p:sp>
        <p:nvSpPr>
          <p:cNvPr id="1371" name="Google Shape;1371;p32"/>
          <p:cNvSpPr txBox="1">
            <a:spLocks noGrp="1"/>
          </p:cNvSpPr>
          <p:nvPr>
            <p:ph type="subTitle" idx="8"/>
          </p:nvPr>
        </p:nvSpPr>
        <p:spPr>
          <a:xfrm>
            <a:off x="5690951" y="3320650"/>
            <a:ext cx="2733000" cy="637212"/>
          </a:xfrm>
          <a:prstGeom prst="rect">
            <a:avLst/>
          </a:prstGeom>
        </p:spPr>
        <p:txBody>
          <a:bodyPr spcFirstLastPara="1" wrap="square" lIns="91425" tIns="91425" rIns="91425" bIns="91425" anchor="t" anchorCtr="0">
            <a:noAutofit/>
          </a:bodyPr>
          <a:lstStyle/>
          <a:p>
            <a:pPr marL="0" lvl="0" indent="0"/>
            <a:r>
              <a:rPr lang="en-US" sz="1000" dirty="0"/>
              <a:t>To access the full </a:t>
            </a:r>
            <a:r>
              <a:rPr lang="en-US" sz="1000" dirty="0" smtClean="0"/>
              <a:t>report and the summary, </a:t>
            </a:r>
            <a:r>
              <a:rPr lang="en-US" sz="1000" dirty="0"/>
              <a:t>please, visit the </a:t>
            </a:r>
            <a:r>
              <a:rPr lang="en-US" sz="1000" dirty="0" smtClean="0">
                <a:hlinkClick r:id="rId3"/>
              </a:rPr>
              <a:t>link</a:t>
            </a:r>
            <a:r>
              <a:rPr lang="en-US" sz="1000" dirty="0" smtClean="0"/>
              <a:t>. This step starts at </a:t>
            </a:r>
            <a:r>
              <a:rPr lang="en-US" sz="1000" b="1" dirty="0">
                <a:solidFill>
                  <a:srgbClr val="0070C0"/>
                </a:solidFill>
              </a:rPr>
              <a:t>row </a:t>
            </a:r>
            <a:r>
              <a:rPr lang="en-US" sz="1000" b="1" dirty="0" smtClean="0">
                <a:solidFill>
                  <a:srgbClr val="0070C0"/>
                </a:solidFill>
              </a:rPr>
              <a:t>332 </a:t>
            </a:r>
            <a:r>
              <a:rPr lang="en-US" sz="1000" dirty="0" smtClean="0">
                <a:solidFill>
                  <a:schemeClr val="tx1"/>
                </a:solidFill>
              </a:rPr>
              <a:t>to</a:t>
            </a:r>
            <a:r>
              <a:rPr lang="en-US" sz="1000" b="1" dirty="0" smtClean="0">
                <a:solidFill>
                  <a:srgbClr val="0070C0"/>
                </a:solidFill>
              </a:rPr>
              <a:t> row 491.</a:t>
            </a:r>
            <a:endParaRPr lang="en-US" sz="1000" b="1" dirty="0">
              <a:solidFill>
                <a:srgbClr val="0070C0"/>
              </a:solidFill>
            </a:endParaRPr>
          </a:p>
        </p:txBody>
      </p:sp>
      <p:sp>
        <p:nvSpPr>
          <p:cNvPr id="1372" name="Google Shape;1372;p32"/>
          <p:cNvSpPr txBox="1">
            <a:spLocks noGrp="1"/>
          </p:cNvSpPr>
          <p:nvPr>
            <p:ph type="title" idx="9"/>
          </p:nvPr>
        </p:nvSpPr>
        <p:spPr>
          <a:xfrm>
            <a:off x="727000" y="1718000"/>
            <a:ext cx="950100" cy="76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dirty="0"/>
          </a:p>
        </p:txBody>
      </p:sp>
      <p:sp>
        <p:nvSpPr>
          <p:cNvPr id="1373" name="Google Shape;1373;p32"/>
          <p:cNvSpPr txBox="1">
            <a:spLocks noGrp="1"/>
          </p:cNvSpPr>
          <p:nvPr>
            <p:ph type="title" idx="13"/>
          </p:nvPr>
        </p:nvSpPr>
        <p:spPr>
          <a:xfrm>
            <a:off x="4755700" y="1718011"/>
            <a:ext cx="1077600" cy="76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a:t>
            </a:r>
            <a:endParaRPr dirty="0"/>
          </a:p>
        </p:txBody>
      </p:sp>
      <p:sp>
        <p:nvSpPr>
          <p:cNvPr id="1374" name="Google Shape;1374;p32"/>
          <p:cNvSpPr txBox="1">
            <a:spLocks noGrp="1"/>
          </p:cNvSpPr>
          <p:nvPr>
            <p:ph type="title" idx="14"/>
          </p:nvPr>
        </p:nvSpPr>
        <p:spPr>
          <a:xfrm>
            <a:off x="719988" y="3036538"/>
            <a:ext cx="950100" cy="76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02</a:t>
            </a:r>
            <a:endParaRPr dirty="0"/>
          </a:p>
        </p:txBody>
      </p:sp>
      <p:sp>
        <p:nvSpPr>
          <p:cNvPr id="1375" name="Google Shape;1375;p32"/>
          <p:cNvSpPr txBox="1">
            <a:spLocks noGrp="1"/>
          </p:cNvSpPr>
          <p:nvPr>
            <p:ph type="title" idx="15"/>
          </p:nvPr>
        </p:nvSpPr>
        <p:spPr>
          <a:xfrm>
            <a:off x="4748688" y="3036538"/>
            <a:ext cx="950100" cy="76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04</a:t>
            </a:r>
            <a:endParaRPr dirty="0"/>
          </a:p>
        </p:txBody>
      </p:sp>
      <p:sp>
        <p:nvSpPr>
          <p:cNvPr id="16" name="Google Shape;1393;p35"/>
          <p:cNvSpPr txBox="1">
            <a:spLocks noGrp="1"/>
          </p:cNvSpPr>
          <p:nvPr>
            <p:ph type="title"/>
          </p:nvPr>
        </p:nvSpPr>
        <p:spPr>
          <a:xfrm>
            <a:off x="1609738" y="445025"/>
            <a:ext cx="600605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4</a:t>
            </a:r>
            <a:r>
              <a:rPr lang="en" sz="2000" b="0" dirty="0" smtClean="0"/>
              <a:t> </a:t>
            </a:r>
            <a:r>
              <a:rPr lang="en" sz="2000" b="0" dirty="0" smtClean="0"/>
              <a:t>- </a:t>
            </a:r>
            <a:r>
              <a:rPr lang="en" dirty="0" smtClean="0"/>
              <a:t>Analyze</a:t>
            </a:r>
            <a:endParaRPr dirty="0"/>
          </a:p>
        </p:txBody>
      </p:sp>
      <p:sp>
        <p:nvSpPr>
          <p:cNvPr id="17" name="Google Shape;2036;p58"/>
          <p:cNvSpPr txBox="1"/>
          <p:nvPr/>
        </p:nvSpPr>
        <p:spPr>
          <a:xfrm>
            <a:off x="719999" y="967453"/>
            <a:ext cx="7704001"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A summary of your analysis</a:t>
            </a:r>
          </a:p>
        </p:txBody>
      </p:sp>
      <p:sp>
        <p:nvSpPr>
          <p:cNvPr id="24" name="Google Shape;11096;p71"/>
          <p:cNvSpPr/>
          <p:nvPr/>
        </p:nvSpPr>
        <p:spPr>
          <a:xfrm>
            <a:off x="719988" y="621608"/>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036;p58"/>
          <p:cNvSpPr txBox="1"/>
          <p:nvPr/>
        </p:nvSpPr>
        <p:spPr>
          <a:xfrm>
            <a:off x="-1" y="4917743"/>
            <a:ext cx="9143999" cy="225757"/>
          </a:xfrm>
          <a:prstGeom prst="rect">
            <a:avLst/>
          </a:prstGeom>
          <a:noFill/>
          <a:ln>
            <a:noFill/>
          </a:ln>
        </p:spPr>
        <p:txBody>
          <a:bodyPr spcFirstLastPara="1" wrap="square" lIns="91425" tIns="91425" rIns="91425" bIns="91425" anchor="t" anchorCtr="0">
            <a:noAutofit/>
          </a:bodyPr>
          <a:lstStyle/>
          <a:p>
            <a:pPr lvl="0"/>
            <a:r>
              <a:rPr lang="en-US" sz="600" b="1" dirty="0" smtClean="0">
                <a:solidFill>
                  <a:schemeClr val="tx1"/>
                </a:solidFill>
                <a:uFill>
                  <a:noFill/>
                </a:uFill>
                <a:latin typeface="Arial" panose="020B0604020202020204" pitchFamily="34" charset="0"/>
                <a:ea typeface="DM Sans"/>
                <a:cs typeface="Arial" panose="020B0604020202020204" pitchFamily="34" charset="0"/>
                <a:sym typeface="DM Sans"/>
              </a:rPr>
              <a:t>*Obs.: This step don’t have the details, the main objective of this presentation are the visuals.</a:t>
            </a:r>
            <a:endParaRPr lang="en-US" sz="600" b="1"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33"/>
          <p:cNvSpPr txBox="1">
            <a:spLocks noGrp="1"/>
          </p:cNvSpPr>
          <p:nvPr>
            <p:ph type="title"/>
          </p:nvPr>
        </p:nvSpPr>
        <p:spPr>
          <a:xfrm>
            <a:off x="2145138" y="2688185"/>
            <a:ext cx="4853700" cy="83971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smtClean="0"/>
              <a:t>Share</a:t>
            </a:r>
            <a:endParaRPr sz="4800" dirty="0"/>
          </a:p>
        </p:txBody>
      </p:sp>
      <p:sp>
        <p:nvSpPr>
          <p:cNvPr id="1382" name="Google Shape;1382;p33"/>
          <p:cNvSpPr txBox="1">
            <a:spLocks noGrp="1"/>
          </p:cNvSpPr>
          <p:nvPr>
            <p:ph type="title" idx="2"/>
          </p:nvPr>
        </p:nvSpPr>
        <p:spPr>
          <a:xfrm>
            <a:off x="4009338" y="848579"/>
            <a:ext cx="1125300" cy="106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lumMod val="50000"/>
                  </a:schemeClr>
                </a:solidFill>
              </a:rPr>
              <a:t>5</a:t>
            </a:r>
            <a:endParaRPr dirty="0">
              <a:solidFill>
                <a:schemeClr val="bg2">
                  <a:lumMod val="50000"/>
                </a:schemeClr>
              </a:solidFill>
            </a:endParaRPr>
          </a:p>
        </p:txBody>
      </p:sp>
    </p:spTree>
    <p:extLst>
      <p:ext uri="{BB962C8B-B14F-4D97-AF65-F5344CB8AC3E}">
        <p14:creationId xmlns:p14="http://schemas.microsoft.com/office/powerpoint/2010/main" val="38577236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05"/>
        <p:cNvGrpSpPr/>
        <p:nvPr/>
      </p:nvGrpSpPr>
      <p:grpSpPr>
        <a:xfrm>
          <a:off x="0" y="0"/>
          <a:ext cx="0" cy="0"/>
          <a:chOff x="0" y="0"/>
          <a:chExt cx="0" cy="0"/>
        </a:xfrm>
      </p:grpSpPr>
      <p:sp>
        <p:nvSpPr>
          <p:cNvPr id="1506" name="Google Shape;1506;p42"/>
          <p:cNvSpPr txBox="1">
            <a:spLocks noGrp="1"/>
          </p:cNvSpPr>
          <p:nvPr>
            <p:ph type="title"/>
          </p:nvPr>
        </p:nvSpPr>
        <p:spPr>
          <a:xfrm>
            <a:off x="1381975" y="1529998"/>
            <a:ext cx="3062700" cy="6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5</a:t>
            </a:r>
            <a:r>
              <a:rPr lang="en" sz="2000" b="0" dirty="0" smtClean="0"/>
              <a:t>.1 </a:t>
            </a:r>
            <a:r>
              <a:rPr lang="en" sz="2000" b="0" dirty="0" smtClean="0"/>
              <a:t>- </a:t>
            </a:r>
            <a:r>
              <a:rPr lang="en" sz="2400" dirty="0" smtClean="0"/>
              <a:t>Count Study</a:t>
            </a:r>
            <a:endParaRPr dirty="0"/>
          </a:p>
        </p:txBody>
      </p:sp>
      <p:sp>
        <p:nvSpPr>
          <p:cNvPr id="1507" name="Google Shape;1507;p42"/>
          <p:cNvSpPr txBox="1">
            <a:spLocks noGrp="1"/>
          </p:cNvSpPr>
          <p:nvPr>
            <p:ph type="subTitle" idx="1"/>
          </p:nvPr>
        </p:nvSpPr>
        <p:spPr>
          <a:xfrm>
            <a:off x="1381963" y="2352888"/>
            <a:ext cx="3062700" cy="38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dirty="0" smtClean="0"/>
              <a:t>Tables and Plots by </a:t>
            </a:r>
            <a:r>
              <a:rPr lang="en" sz="1000" b="1" dirty="0" smtClean="0"/>
              <a:t>RStudio</a:t>
            </a:r>
            <a:endParaRPr sz="1000" b="1" dirty="0"/>
          </a:p>
        </p:txBody>
      </p:sp>
      <p:sp>
        <p:nvSpPr>
          <p:cNvPr id="1508" name="Google Shape;1508;p42"/>
          <p:cNvSpPr txBox="1">
            <a:spLocks noGrp="1"/>
          </p:cNvSpPr>
          <p:nvPr>
            <p:ph type="title" idx="2"/>
          </p:nvPr>
        </p:nvSpPr>
        <p:spPr>
          <a:xfrm>
            <a:off x="4699350" y="1529998"/>
            <a:ext cx="3062700" cy="6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5</a:t>
            </a:r>
            <a:r>
              <a:rPr lang="en" sz="2000" b="0" dirty="0" smtClean="0"/>
              <a:t>.2 </a:t>
            </a:r>
            <a:r>
              <a:rPr lang="en" sz="2000" b="0" dirty="0" smtClean="0"/>
              <a:t>- </a:t>
            </a:r>
            <a:r>
              <a:rPr lang="en" sz="2400" dirty="0" smtClean="0"/>
              <a:t>Length Study</a:t>
            </a:r>
            <a:endParaRPr dirty="0"/>
          </a:p>
        </p:txBody>
      </p:sp>
      <p:sp>
        <p:nvSpPr>
          <p:cNvPr id="1509" name="Google Shape;1509;p42"/>
          <p:cNvSpPr txBox="1">
            <a:spLocks noGrp="1"/>
          </p:cNvSpPr>
          <p:nvPr>
            <p:ph type="subTitle" idx="3"/>
          </p:nvPr>
        </p:nvSpPr>
        <p:spPr>
          <a:xfrm>
            <a:off x="4699338" y="2388247"/>
            <a:ext cx="3062700" cy="383700"/>
          </a:xfrm>
          <a:prstGeom prst="rect">
            <a:avLst/>
          </a:prstGeom>
        </p:spPr>
        <p:txBody>
          <a:bodyPr spcFirstLastPara="1" wrap="square" lIns="91425" tIns="91425" rIns="91425" bIns="91425" anchor="t" anchorCtr="0">
            <a:noAutofit/>
          </a:bodyPr>
          <a:lstStyle/>
          <a:p>
            <a:pPr marL="0" lvl="0" indent="0"/>
            <a:r>
              <a:rPr lang="en-US" sz="1000" dirty="0"/>
              <a:t>Tables and Plots by </a:t>
            </a:r>
            <a:r>
              <a:rPr lang="en-US" sz="1000" b="1" dirty="0"/>
              <a:t>RStudio</a:t>
            </a:r>
          </a:p>
        </p:txBody>
      </p:sp>
      <p:sp>
        <p:nvSpPr>
          <p:cNvPr id="1510" name="Google Shape;1510;p42"/>
          <p:cNvSpPr txBox="1">
            <a:spLocks noGrp="1"/>
          </p:cNvSpPr>
          <p:nvPr>
            <p:ph type="title" idx="4"/>
          </p:nvPr>
        </p:nvSpPr>
        <p:spPr>
          <a:xfrm>
            <a:off x="3040675" y="3175325"/>
            <a:ext cx="3062700" cy="6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5</a:t>
            </a:r>
            <a:r>
              <a:rPr lang="en" sz="2000" b="0" dirty="0" smtClean="0"/>
              <a:t>.3 </a:t>
            </a:r>
            <a:r>
              <a:rPr lang="en" sz="2000" b="0" dirty="0" smtClean="0"/>
              <a:t>- </a:t>
            </a:r>
            <a:r>
              <a:rPr lang="en" sz="2400" dirty="0" smtClean="0"/>
              <a:t>Map Study</a:t>
            </a:r>
            <a:endParaRPr sz="2400" dirty="0"/>
          </a:p>
        </p:txBody>
      </p:sp>
      <p:sp>
        <p:nvSpPr>
          <p:cNvPr id="1511" name="Google Shape;1511;p42"/>
          <p:cNvSpPr txBox="1">
            <a:spLocks noGrp="1"/>
          </p:cNvSpPr>
          <p:nvPr>
            <p:ph type="subTitle" idx="5"/>
          </p:nvPr>
        </p:nvSpPr>
        <p:spPr>
          <a:xfrm>
            <a:off x="3040675" y="4051950"/>
            <a:ext cx="3062700" cy="383700"/>
          </a:xfrm>
          <a:prstGeom prst="rect">
            <a:avLst/>
          </a:prstGeom>
        </p:spPr>
        <p:txBody>
          <a:bodyPr spcFirstLastPara="1" wrap="square" lIns="91425" tIns="91425" rIns="91425" bIns="91425" anchor="t" anchorCtr="0">
            <a:noAutofit/>
          </a:bodyPr>
          <a:lstStyle/>
          <a:p>
            <a:pPr marL="0" lvl="0" indent="0"/>
            <a:r>
              <a:rPr lang="en-US" sz="1000" dirty="0"/>
              <a:t>Tables and Plots by </a:t>
            </a:r>
            <a:r>
              <a:rPr lang="en-US" sz="1000" b="1" dirty="0" smtClean="0"/>
              <a:t>Power BI</a:t>
            </a:r>
            <a:r>
              <a:rPr lang="en-US" sz="1000" dirty="0" smtClean="0"/>
              <a:t> and </a:t>
            </a:r>
            <a:r>
              <a:rPr lang="en-US" sz="1000" b="1" dirty="0" smtClean="0"/>
              <a:t>Tableau</a:t>
            </a:r>
            <a:endParaRPr lang="en-US" sz="1000" b="1" dirty="0"/>
          </a:p>
        </p:txBody>
      </p:sp>
      <p:sp>
        <p:nvSpPr>
          <p:cNvPr id="10" name="Google Shape;1393;p35"/>
          <p:cNvSpPr txBox="1">
            <a:spLocks noGrp="1"/>
          </p:cNvSpPr>
          <p:nvPr>
            <p:ph type="title"/>
          </p:nvPr>
        </p:nvSpPr>
        <p:spPr>
          <a:xfrm>
            <a:off x="1609738" y="445025"/>
            <a:ext cx="600605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5</a:t>
            </a:r>
            <a:r>
              <a:rPr lang="en" sz="2000" b="0" dirty="0" smtClean="0"/>
              <a:t> </a:t>
            </a:r>
            <a:r>
              <a:rPr lang="en" sz="2000" b="0" dirty="0" smtClean="0"/>
              <a:t>- </a:t>
            </a:r>
            <a:r>
              <a:rPr lang="en" dirty="0" smtClean="0"/>
              <a:t>Share</a:t>
            </a:r>
            <a:endParaRPr dirty="0"/>
          </a:p>
        </p:txBody>
      </p:sp>
      <p:sp>
        <p:nvSpPr>
          <p:cNvPr id="11" name="Google Shape;2036;p58"/>
          <p:cNvSpPr txBox="1"/>
          <p:nvPr/>
        </p:nvSpPr>
        <p:spPr>
          <a:xfrm>
            <a:off x="719999" y="967453"/>
            <a:ext cx="7704001"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Supporting visualizations and key findings</a:t>
            </a:r>
          </a:p>
        </p:txBody>
      </p:sp>
      <p:grpSp>
        <p:nvGrpSpPr>
          <p:cNvPr id="13" name="Google Shape;11130;p71"/>
          <p:cNvGrpSpPr/>
          <p:nvPr/>
        </p:nvGrpSpPr>
        <p:grpSpPr>
          <a:xfrm>
            <a:off x="719999" y="616403"/>
            <a:ext cx="351315" cy="351050"/>
            <a:chOff x="1413250" y="2680675"/>
            <a:chExt cx="297750" cy="297525"/>
          </a:xfrm>
        </p:grpSpPr>
        <p:sp>
          <p:nvSpPr>
            <p:cNvPr id="14" name="Google Shape;11131;p71"/>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1132;p71"/>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1133;p71"/>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1134;p71"/>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8" name="Google Shape;2036;p58"/>
          <p:cNvSpPr txBox="1"/>
          <p:nvPr/>
        </p:nvSpPr>
        <p:spPr>
          <a:xfrm>
            <a:off x="843623" y="1174703"/>
            <a:ext cx="7704001" cy="225757"/>
          </a:xfrm>
          <a:prstGeom prst="rect">
            <a:avLst/>
          </a:prstGeom>
          <a:noFill/>
          <a:ln>
            <a:noFill/>
          </a:ln>
        </p:spPr>
        <p:txBody>
          <a:bodyPr spcFirstLastPara="1" wrap="square" lIns="91425" tIns="91425" rIns="91425" bIns="91425" anchor="t" anchorCtr="0">
            <a:noAutofit/>
          </a:bodyPr>
          <a:lstStyle/>
          <a:p>
            <a:pPr lvl="0" algn="ctr"/>
            <a:r>
              <a:rPr lang="en-US" sz="900" b="1" dirty="0">
                <a:solidFill>
                  <a:srgbClr val="0070C0"/>
                </a:solidFill>
                <a:uFill>
                  <a:noFill/>
                </a:uFill>
                <a:latin typeface="Arial" panose="020B0604020202020204" pitchFamily="34" charset="0"/>
                <a:ea typeface="DM Sans"/>
                <a:cs typeface="Arial" panose="020B0604020202020204" pitchFamily="34" charset="0"/>
                <a:sym typeface="DM Sans"/>
              </a:rPr>
              <a:t>Unlike the previous step, this study will be divided into three </a:t>
            </a:r>
            <a:r>
              <a:rPr lang="en-US" sz="900" b="1" dirty="0" smtClean="0">
                <a:solidFill>
                  <a:srgbClr val="0070C0"/>
                </a:solidFill>
                <a:uFill>
                  <a:noFill/>
                </a:uFill>
                <a:latin typeface="Arial" panose="020B0604020202020204" pitchFamily="34" charset="0"/>
                <a:ea typeface="DM Sans"/>
                <a:cs typeface="Arial" panose="020B0604020202020204" pitchFamily="34" charset="0"/>
                <a:sym typeface="DM Sans"/>
              </a:rPr>
              <a:t>parts:</a:t>
            </a:r>
            <a:endParaRPr lang="pt-BR" sz="900" b="1" dirty="0">
              <a:solidFill>
                <a:srgbClr val="0070C0"/>
              </a:solidFill>
              <a:uFill>
                <a:noFill/>
              </a:uFill>
              <a:latin typeface="Arial" panose="020B0604020202020204" pitchFamily="34" charset="0"/>
              <a:ea typeface="DM Sans"/>
              <a:cs typeface="Arial" panose="020B0604020202020204" pitchFamily="34" charset="0"/>
              <a:sym typeface="DM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7369" y="1400250"/>
            <a:ext cx="3780817" cy="2517516"/>
          </a:xfrm>
          <a:prstGeom prst="rect">
            <a:avLst/>
          </a:prstGeom>
        </p:spPr>
      </p:pic>
      <p:pic>
        <p:nvPicPr>
          <p:cNvPr id="4" name="Image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91" y="1426191"/>
            <a:ext cx="3780817" cy="2543456"/>
          </a:xfrm>
          <a:prstGeom prst="rect">
            <a:avLst/>
          </a:prstGeom>
        </p:spPr>
      </p:pic>
      <p:sp>
        <p:nvSpPr>
          <p:cNvPr id="5" name="Google Shape;2034;p58"/>
          <p:cNvSpPr/>
          <p:nvPr/>
        </p:nvSpPr>
        <p:spPr>
          <a:xfrm>
            <a:off x="395590" y="1400251"/>
            <a:ext cx="3910519" cy="2569395"/>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026;p57"/>
          <p:cNvSpPr/>
          <p:nvPr/>
        </p:nvSpPr>
        <p:spPr>
          <a:xfrm>
            <a:off x="0" y="4495615"/>
            <a:ext cx="914400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0" y="4495614"/>
            <a:ext cx="9144000" cy="482952"/>
          </a:xfrm>
          <a:prstGeom prst="rect">
            <a:avLst/>
          </a:prstGeom>
          <a:noFill/>
          <a:ln>
            <a:noFill/>
          </a:ln>
        </p:spPr>
        <p:txBody>
          <a:bodyPr spcFirstLastPara="1" wrap="square" lIns="91425" tIns="91425" rIns="91425" bIns="91425" anchor="t" anchorCtr="0">
            <a:noAutofit/>
          </a:bodyPr>
          <a:lstStyle/>
          <a:p>
            <a:pPr lvl="0" algn="ct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As we can see, most of the rides data are from annual members, but it's not so </a:t>
            </a:r>
            <a:r>
              <a:rPr lang="en-US" sz="1000" dirty="0" smtClean="0">
                <a:solidFill>
                  <a:schemeClr val="tx1"/>
                </a:solidFill>
                <a:uFill>
                  <a:noFill/>
                </a:uFill>
                <a:latin typeface="Arial" panose="020B0604020202020204" pitchFamily="34" charset="0"/>
                <a:ea typeface="DM Sans"/>
                <a:cs typeface="Arial" panose="020B0604020202020204" pitchFamily="34" charset="0"/>
                <a:sym typeface="DM Sans"/>
              </a:rPr>
              <a:t>different</a:t>
            </a:r>
            <a:endParaRPr lang="en-US" sz="10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8" name="Google Shape;2034;p58"/>
          <p:cNvSpPr/>
          <p:nvPr/>
        </p:nvSpPr>
        <p:spPr>
          <a:xfrm>
            <a:off x="4737369" y="1400251"/>
            <a:ext cx="3910519" cy="2595335"/>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393;p35"/>
          <p:cNvSpPr txBox="1">
            <a:spLocks noGrp="1"/>
          </p:cNvSpPr>
          <p:nvPr>
            <p:ph type="title"/>
          </p:nvPr>
        </p:nvSpPr>
        <p:spPr>
          <a:xfrm>
            <a:off x="0" y="4883"/>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5</a:t>
            </a:r>
            <a:r>
              <a:rPr lang="en" sz="2000" b="0" dirty="0" smtClean="0"/>
              <a:t>.1 </a:t>
            </a:r>
            <a:r>
              <a:rPr lang="en" sz="2000" b="0" dirty="0" smtClean="0"/>
              <a:t>– </a:t>
            </a:r>
            <a:r>
              <a:rPr lang="en" dirty="0" smtClean="0"/>
              <a:t>Count Study</a:t>
            </a:r>
            <a:endParaRPr dirty="0"/>
          </a:p>
        </p:txBody>
      </p:sp>
      <p:sp>
        <p:nvSpPr>
          <p:cNvPr id="13" name="Google Shape;2036;p58"/>
          <p:cNvSpPr txBox="1"/>
          <p:nvPr/>
        </p:nvSpPr>
        <p:spPr>
          <a:xfrm>
            <a:off x="0" y="577583"/>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5.1.1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Casual and Member Overview</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42881805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m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4779" y="988282"/>
            <a:ext cx="4912196" cy="3227542"/>
          </a:xfrm>
          <a:prstGeom prst="rect">
            <a:avLst/>
          </a:prstGeom>
        </p:spPr>
      </p:pic>
      <p:sp>
        <p:nvSpPr>
          <p:cNvPr id="5" name="Google Shape;2034;p58"/>
          <p:cNvSpPr/>
          <p:nvPr/>
        </p:nvSpPr>
        <p:spPr>
          <a:xfrm>
            <a:off x="2224781" y="988282"/>
            <a:ext cx="4871758" cy="32040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026;p57"/>
          <p:cNvSpPr/>
          <p:nvPr/>
        </p:nvSpPr>
        <p:spPr>
          <a:xfrm>
            <a:off x="0" y="4495474"/>
            <a:ext cx="914400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0" y="4437109"/>
            <a:ext cx="9144000" cy="482952"/>
          </a:xfrm>
          <a:prstGeom prst="rect">
            <a:avLst/>
          </a:prstGeom>
          <a:noFill/>
          <a:ln>
            <a:noFill/>
          </a:ln>
        </p:spPr>
        <p:txBody>
          <a:bodyPr spcFirstLastPara="1" wrap="square" lIns="91425" tIns="91425" rIns="91425" bIns="91425" anchor="t" anchorCtr="0">
            <a:noAutofit/>
          </a:bodyPr>
          <a:lstStyle/>
          <a:p>
            <a:pPr lvl="0" algn="ct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Members and Casuals are different when the variable is the hour to ride. While Members ride mostly at 7am to 7pm, a few Casuals ride at the morning. At night there is more Casuals than Member riding (as we see before, there is more Annual Members than Casuals Riders).</a:t>
            </a:r>
          </a:p>
        </p:txBody>
      </p:sp>
      <p:sp>
        <p:nvSpPr>
          <p:cNvPr id="12" name="Google Shape;1393;p35"/>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smtClean="0"/>
              <a:t>5.1 </a:t>
            </a:r>
            <a:r>
              <a:rPr lang="en" sz="2000" b="0" dirty="0" smtClean="0"/>
              <a:t>– </a:t>
            </a:r>
            <a:r>
              <a:rPr lang="en" dirty="0" smtClean="0"/>
              <a:t>Count Study</a:t>
            </a:r>
            <a:endParaRPr dirty="0"/>
          </a:p>
        </p:txBody>
      </p:sp>
      <p:sp>
        <p:nvSpPr>
          <p:cNvPr id="13" name="Google Shape;2036;p58"/>
          <p:cNvSpPr txBox="1"/>
          <p:nvPr/>
        </p:nvSpPr>
        <p:spPr>
          <a:xfrm>
            <a:off x="0" y="568228"/>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5.1.2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Casual and Member by Hour</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263036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0252" y="1419632"/>
            <a:ext cx="3842514" cy="2558597"/>
          </a:xfrm>
          <a:prstGeom prst="rect">
            <a:avLst/>
          </a:prstGeom>
        </p:spPr>
      </p:pic>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527" y="1400251"/>
            <a:ext cx="3858729" cy="2569395"/>
          </a:xfrm>
          <a:prstGeom prst="rect">
            <a:avLst/>
          </a:prstGeom>
        </p:spPr>
      </p:pic>
      <p:sp>
        <p:nvSpPr>
          <p:cNvPr id="5" name="Google Shape;2034;p58"/>
          <p:cNvSpPr/>
          <p:nvPr/>
        </p:nvSpPr>
        <p:spPr>
          <a:xfrm>
            <a:off x="395590" y="1400251"/>
            <a:ext cx="3910519" cy="2569395"/>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026;p57"/>
          <p:cNvSpPr/>
          <p:nvPr/>
        </p:nvSpPr>
        <p:spPr>
          <a:xfrm>
            <a:off x="0" y="4495615"/>
            <a:ext cx="914400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0" y="4521555"/>
            <a:ext cx="9144000" cy="482952"/>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Here is a big difference: Casuals ride much more on Sundays (the first bar) and Saturdays (the last bar), while Members ride constantly in week days. </a:t>
            </a:r>
          </a:p>
        </p:txBody>
      </p:sp>
      <p:sp>
        <p:nvSpPr>
          <p:cNvPr id="8" name="Google Shape;2034;p58"/>
          <p:cNvSpPr/>
          <p:nvPr/>
        </p:nvSpPr>
        <p:spPr>
          <a:xfrm>
            <a:off x="4737369" y="1400251"/>
            <a:ext cx="3910519" cy="2595335"/>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393;p35"/>
          <p:cNvSpPr txBox="1">
            <a:spLocks noGrp="1"/>
          </p:cNvSpPr>
          <p:nvPr>
            <p:ph type="title"/>
          </p:nvPr>
        </p:nvSpPr>
        <p:spPr>
          <a:xfrm>
            <a:off x="0" y="4883"/>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smtClean="0"/>
              <a:t>5.1 </a:t>
            </a:r>
            <a:r>
              <a:rPr lang="en" sz="2000" b="0" dirty="0" smtClean="0"/>
              <a:t>– </a:t>
            </a:r>
            <a:r>
              <a:rPr lang="en" dirty="0" smtClean="0"/>
              <a:t>Count Study</a:t>
            </a:r>
            <a:endParaRPr dirty="0"/>
          </a:p>
        </p:txBody>
      </p:sp>
      <p:sp>
        <p:nvSpPr>
          <p:cNvPr id="13" name="Google Shape;2036;p58"/>
          <p:cNvSpPr txBox="1"/>
          <p:nvPr/>
        </p:nvSpPr>
        <p:spPr>
          <a:xfrm>
            <a:off x="0" y="577583"/>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5</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.1.3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Casual and Member by Week Day</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1504427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33"/>
          <p:cNvSpPr txBox="1">
            <a:spLocks noGrp="1"/>
          </p:cNvSpPr>
          <p:nvPr>
            <p:ph type="title"/>
          </p:nvPr>
        </p:nvSpPr>
        <p:spPr>
          <a:xfrm>
            <a:off x="2145138" y="2597394"/>
            <a:ext cx="4853700" cy="91473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smtClean="0"/>
              <a:t>Introduction</a:t>
            </a:r>
            <a:endParaRPr sz="4800" dirty="0"/>
          </a:p>
        </p:txBody>
      </p:sp>
      <p:sp>
        <p:nvSpPr>
          <p:cNvPr id="1382" name="Google Shape;1382;p33"/>
          <p:cNvSpPr txBox="1">
            <a:spLocks noGrp="1"/>
          </p:cNvSpPr>
          <p:nvPr>
            <p:ph type="title" idx="2"/>
          </p:nvPr>
        </p:nvSpPr>
        <p:spPr>
          <a:xfrm>
            <a:off x="4009338" y="848579"/>
            <a:ext cx="1125300" cy="106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smtClean="0">
                <a:solidFill>
                  <a:schemeClr val="bg2">
                    <a:lumMod val="50000"/>
                  </a:schemeClr>
                </a:solidFill>
              </a:rPr>
              <a:t>0</a:t>
            </a:r>
            <a:endParaRPr dirty="0">
              <a:solidFill>
                <a:schemeClr val="bg2">
                  <a:lumMod val="50000"/>
                </a:schemeClr>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3847" y="961085"/>
            <a:ext cx="4852692" cy="3231241"/>
          </a:xfrm>
          <a:prstGeom prst="rect">
            <a:avLst/>
          </a:prstGeom>
        </p:spPr>
      </p:pic>
      <p:sp>
        <p:nvSpPr>
          <p:cNvPr id="5" name="Google Shape;2034;p58"/>
          <p:cNvSpPr/>
          <p:nvPr/>
        </p:nvSpPr>
        <p:spPr>
          <a:xfrm>
            <a:off x="2224781" y="988282"/>
            <a:ext cx="4871758" cy="32040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026;p57"/>
          <p:cNvSpPr/>
          <p:nvPr/>
        </p:nvSpPr>
        <p:spPr>
          <a:xfrm>
            <a:off x="0" y="4495474"/>
            <a:ext cx="914400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0" y="4437109"/>
            <a:ext cx="9144000" cy="482952"/>
          </a:xfrm>
          <a:prstGeom prst="rect">
            <a:avLst/>
          </a:prstGeom>
          <a:noFill/>
          <a:ln>
            <a:noFill/>
          </a:ln>
        </p:spPr>
        <p:txBody>
          <a:bodyPr spcFirstLastPara="1" wrap="square" lIns="91425" tIns="91425" rIns="91425" bIns="91425" anchor="t" anchorCtr="0">
            <a:noAutofit/>
          </a:bodyPr>
          <a:lstStyle/>
          <a:p>
            <a:pPr lvl="0" algn="ct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Both ride more at the summer and less at the winter.</a:t>
            </a:r>
          </a:p>
        </p:txBody>
      </p:sp>
      <p:sp>
        <p:nvSpPr>
          <p:cNvPr id="12" name="Google Shape;1393;p35"/>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5</a:t>
            </a:r>
            <a:r>
              <a:rPr lang="en" sz="2000" b="0" dirty="0" smtClean="0"/>
              <a:t>.1 </a:t>
            </a:r>
            <a:r>
              <a:rPr lang="en" sz="2000" b="0" dirty="0" smtClean="0"/>
              <a:t>– </a:t>
            </a:r>
            <a:r>
              <a:rPr lang="en" dirty="0" smtClean="0"/>
              <a:t>Count Study</a:t>
            </a:r>
            <a:endParaRPr dirty="0"/>
          </a:p>
        </p:txBody>
      </p:sp>
      <p:sp>
        <p:nvSpPr>
          <p:cNvPr id="13" name="Google Shape;2036;p58"/>
          <p:cNvSpPr txBox="1"/>
          <p:nvPr/>
        </p:nvSpPr>
        <p:spPr>
          <a:xfrm>
            <a:off x="0" y="568228"/>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5.1.4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Casual and Member by Month</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31581322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3143" y="956834"/>
            <a:ext cx="4853395" cy="3231709"/>
          </a:xfrm>
          <a:prstGeom prst="rect">
            <a:avLst/>
          </a:prstGeom>
        </p:spPr>
      </p:pic>
      <p:sp>
        <p:nvSpPr>
          <p:cNvPr id="5" name="Google Shape;2034;p58"/>
          <p:cNvSpPr/>
          <p:nvPr/>
        </p:nvSpPr>
        <p:spPr>
          <a:xfrm>
            <a:off x="2224781" y="988282"/>
            <a:ext cx="4871758" cy="32040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026;p57"/>
          <p:cNvSpPr/>
          <p:nvPr/>
        </p:nvSpPr>
        <p:spPr>
          <a:xfrm>
            <a:off x="0" y="4495474"/>
            <a:ext cx="914400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0" y="4437109"/>
            <a:ext cx="9144000" cy="482952"/>
          </a:xfrm>
          <a:prstGeom prst="rect">
            <a:avLst/>
          </a:prstGeom>
          <a:noFill/>
          <a:ln>
            <a:noFill/>
          </a:ln>
        </p:spPr>
        <p:txBody>
          <a:bodyPr spcFirstLastPara="1" wrap="square" lIns="91425" tIns="91425" rIns="91425" bIns="91425" anchor="t" anchorCtr="0">
            <a:noAutofit/>
          </a:bodyPr>
          <a:lstStyle/>
          <a:p>
            <a:pPr lvl="0" algn="ct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Members use much more the classic bike than the docked bike if we </a:t>
            </a:r>
            <a:r>
              <a:rPr lang="en-US" sz="1000" dirty="0" smtClean="0">
                <a:solidFill>
                  <a:schemeClr val="tx1"/>
                </a:solidFill>
                <a:uFill>
                  <a:noFill/>
                </a:uFill>
                <a:latin typeface="Arial" panose="020B0604020202020204" pitchFamily="34" charset="0"/>
                <a:ea typeface="DM Sans"/>
                <a:cs typeface="Arial" panose="020B0604020202020204" pitchFamily="34" charset="0"/>
                <a:sym typeface="DM Sans"/>
              </a:rPr>
              <a:t>compare </a:t>
            </a: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with Casuals</a:t>
            </a:r>
          </a:p>
        </p:txBody>
      </p:sp>
      <p:sp>
        <p:nvSpPr>
          <p:cNvPr id="12" name="Google Shape;1393;p35"/>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5</a:t>
            </a:r>
            <a:r>
              <a:rPr lang="en" sz="2000" b="0" dirty="0" smtClean="0"/>
              <a:t>.1 </a:t>
            </a:r>
            <a:r>
              <a:rPr lang="en" sz="2000" b="0" dirty="0" smtClean="0"/>
              <a:t>– </a:t>
            </a:r>
            <a:r>
              <a:rPr lang="en" dirty="0" smtClean="0"/>
              <a:t>Count Study</a:t>
            </a:r>
            <a:endParaRPr dirty="0"/>
          </a:p>
        </p:txBody>
      </p:sp>
      <p:sp>
        <p:nvSpPr>
          <p:cNvPr id="13" name="Google Shape;2036;p58"/>
          <p:cNvSpPr txBox="1"/>
          <p:nvPr/>
        </p:nvSpPr>
        <p:spPr>
          <a:xfrm>
            <a:off x="0" y="568228"/>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5.1.5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Casual and Member by Rideable Type</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17631310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0877" y="986993"/>
            <a:ext cx="4813782" cy="3205331"/>
          </a:xfrm>
          <a:prstGeom prst="rect">
            <a:avLst/>
          </a:prstGeom>
        </p:spPr>
      </p:pic>
      <p:sp>
        <p:nvSpPr>
          <p:cNvPr id="6" name="Google Shape;2026;p57"/>
          <p:cNvSpPr/>
          <p:nvPr/>
        </p:nvSpPr>
        <p:spPr>
          <a:xfrm>
            <a:off x="0" y="4495615"/>
            <a:ext cx="914400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0" y="4495614"/>
            <a:ext cx="9144000" cy="482952"/>
          </a:xfrm>
          <a:prstGeom prst="rect">
            <a:avLst/>
          </a:prstGeom>
          <a:noFill/>
          <a:ln>
            <a:noFill/>
          </a:ln>
        </p:spPr>
        <p:txBody>
          <a:bodyPr spcFirstLastPara="1" wrap="square" lIns="91425" tIns="91425" rIns="91425" bIns="91425" anchor="t" anchorCtr="0">
            <a:noAutofit/>
          </a:bodyPr>
          <a:lstStyle/>
          <a:p>
            <a:pPr lvl="0" algn="ct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Casuals users spend twice time more than Members </a:t>
            </a:r>
            <a:r>
              <a:rPr lang="en-US" sz="1000" dirty="0" smtClean="0">
                <a:solidFill>
                  <a:schemeClr val="tx1"/>
                </a:solidFill>
                <a:uFill>
                  <a:noFill/>
                </a:uFill>
                <a:latin typeface="Arial" panose="020B0604020202020204" pitchFamily="34" charset="0"/>
                <a:ea typeface="DM Sans"/>
                <a:cs typeface="Arial" panose="020B0604020202020204" pitchFamily="34" charset="0"/>
                <a:sym typeface="DM Sans"/>
              </a:rPr>
              <a:t>pedaling</a:t>
            </a:r>
            <a:endParaRPr lang="en-US" sz="10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12" name="Google Shape;1393;p35"/>
          <p:cNvSpPr txBox="1">
            <a:spLocks noGrp="1"/>
          </p:cNvSpPr>
          <p:nvPr>
            <p:ph type="title"/>
          </p:nvPr>
        </p:nvSpPr>
        <p:spPr>
          <a:xfrm>
            <a:off x="0" y="4883"/>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smtClean="0"/>
              <a:t>5.2 </a:t>
            </a:r>
            <a:r>
              <a:rPr lang="en" sz="2000" b="0" dirty="0" smtClean="0"/>
              <a:t>– </a:t>
            </a:r>
            <a:r>
              <a:rPr lang="en" dirty="0" smtClean="0"/>
              <a:t>Length Study</a:t>
            </a:r>
            <a:endParaRPr dirty="0"/>
          </a:p>
        </p:txBody>
      </p:sp>
      <p:sp>
        <p:nvSpPr>
          <p:cNvPr id="13" name="Google Shape;2036;p58"/>
          <p:cNvSpPr txBox="1"/>
          <p:nvPr/>
        </p:nvSpPr>
        <p:spPr>
          <a:xfrm>
            <a:off x="0" y="577583"/>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5</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.2.1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Casual and Member Overview</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11" name="Google Shape;2034;p58"/>
          <p:cNvSpPr/>
          <p:nvPr/>
        </p:nvSpPr>
        <p:spPr>
          <a:xfrm>
            <a:off x="2224781" y="988282"/>
            <a:ext cx="4871758" cy="32040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429079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0720" y="988282"/>
            <a:ext cx="4811847" cy="3204043"/>
          </a:xfrm>
          <a:prstGeom prst="rect">
            <a:avLst/>
          </a:prstGeom>
        </p:spPr>
      </p:pic>
      <p:sp>
        <p:nvSpPr>
          <p:cNvPr id="5" name="Google Shape;2034;p58"/>
          <p:cNvSpPr/>
          <p:nvPr/>
        </p:nvSpPr>
        <p:spPr>
          <a:xfrm>
            <a:off x="2224781" y="988282"/>
            <a:ext cx="4871758" cy="32040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026;p57"/>
          <p:cNvSpPr/>
          <p:nvPr/>
        </p:nvSpPr>
        <p:spPr>
          <a:xfrm>
            <a:off x="0" y="4495474"/>
            <a:ext cx="914400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0" y="4437109"/>
            <a:ext cx="9144000" cy="482952"/>
          </a:xfrm>
          <a:prstGeom prst="rect">
            <a:avLst/>
          </a:prstGeom>
          <a:noFill/>
          <a:ln>
            <a:noFill/>
          </a:ln>
        </p:spPr>
        <p:txBody>
          <a:bodyPr spcFirstLastPara="1" wrap="square" lIns="91425" tIns="91425" rIns="91425" bIns="91425" anchor="t" anchorCtr="0">
            <a:noAutofit/>
          </a:bodyPr>
          <a:lstStyle/>
          <a:p>
            <a:pPr lvl="0" algn="ct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The length of the rides of members are smaller and more constantly than casuals.</a:t>
            </a:r>
          </a:p>
        </p:txBody>
      </p:sp>
      <p:sp>
        <p:nvSpPr>
          <p:cNvPr id="12" name="Google Shape;1393;p35"/>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5</a:t>
            </a:r>
            <a:r>
              <a:rPr lang="en" sz="2000" b="0" dirty="0" smtClean="0"/>
              <a:t>.2 </a:t>
            </a:r>
            <a:r>
              <a:rPr lang="en" sz="2000" b="0" dirty="0" smtClean="0"/>
              <a:t>– </a:t>
            </a:r>
            <a:r>
              <a:rPr lang="en" dirty="0" smtClean="0"/>
              <a:t>Length Study</a:t>
            </a:r>
            <a:endParaRPr dirty="0"/>
          </a:p>
        </p:txBody>
      </p:sp>
      <p:sp>
        <p:nvSpPr>
          <p:cNvPr id="13" name="Google Shape;2036;p58"/>
          <p:cNvSpPr txBox="1"/>
          <p:nvPr/>
        </p:nvSpPr>
        <p:spPr>
          <a:xfrm>
            <a:off x="0" y="568228"/>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5</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.2.2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Casual and Member by Hour</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12045490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7206" y="988282"/>
            <a:ext cx="4805074" cy="3199533"/>
          </a:xfrm>
          <a:prstGeom prst="rect">
            <a:avLst/>
          </a:prstGeom>
        </p:spPr>
      </p:pic>
      <p:sp>
        <p:nvSpPr>
          <p:cNvPr id="6" name="Google Shape;2026;p57"/>
          <p:cNvSpPr/>
          <p:nvPr/>
        </p:nvSpPr>
        <p:spPr>
          <a:xfrm>
            <a:off x="0" y="4495615"/>
            <a:ext cx="914400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0" y="4521555"/>
            <a:ext cx="9144000" cy="482952"/>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At Sundays and Saturdays Casuals spend more time riding</a:t>
            </a:r>
          </a:p>
        </p:txBody>
      </p:sp>
      <p:sp>
        <p:nvSpPr>
          <p:cNvPr id="12" name="Google Shape;1393;p35"/>
          <p:cNvSpPr txBox="1">
            <a:spLocks noGrp="1"/>
          </p:cNvSpPr>
          <p:nvPr>
            <p:ph type="title"/>
          </p:nvPr>
        </p:nvSpPr>
        <p:spPr>
          <a:xfrm>
            <a:off x="0" y="4883"/>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smtClean="0"/>
              <a:t>5.2 </a:t>
            </a:r>
            <a:r>
              <a:rPr lang="en" sz="2000" b="0" dirty="0" smtClean="0"/>
              <a:t>– </a:t>
            </a:r>
            <a:r>
              <a:rPr lang="en" dirty="0" smtClean="0"/>
              <a:t>Length Study</a:t>
            </a:r>
            <a:endParaRPr dirty="0"/>
          </a:p>
        </p:txBody>
      </p:sp>
      <p:sp>
        <p:nvSpPr>
          <p:cNvPr id="13" name="Google Shape;2036;p58"/>
          <p:cNvSpPr txBox="1"/>
          <p:nvPr/>
        </p:nvSpPr>
        <p:spPr>
          <a:xfrm>
            <a:off x="0" y="577583"/>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5</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.2.3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Casual and Member by Week Day</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11" name="Google Shape;2034;p58"/>
          <p:cNvSpPr/>
          <p:nvPr/>
        </p:nvSpPr>
        <p:spPr>
          <a:xfrm>
            <a:off x="2224781" y="988282"/>
            <a:ext cx="4871758" cy="32040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804849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3690" y="988282"/>
            <a:ext cx="4811847" cy="3204043"/>
          </a:xfrm>
          <a:prstGeom prst="rect">
            <a:avLst/>
          </a:prstGeom>
        </p:spPr>
      </p:pic>
      <p:sp>
        <p:nvSpPr>
          <p:cNvPr id="5" name="Google Shape;2034;p58"/>
          <p:cNvSpPr/>
          <p:nvPr/>
        </p:nvSpPr>
        <p:spPr>
          <a:xfrm>
            <a:off x="2224781" y="988282"/>
            <a:ext cx="4871758" cy="32040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026;p57"/>
          <p:cNvSpPr/>
          <p:nvPr/>
        </p:nvSpPr>
        <p:spPr>
          <a:xfrm>
            <a:off x="0" y="4495474"/>
            <a:ext cx="914400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0" y="4437109"/>
            <a:ext cx="9144000" cy="482952"/>
          </a:xfrm>
          <a:prstGeom prst="rect">
            <a:avLst/>
          </a:prstGeom>
          <a:noFill/>
          <a:ln>
            <a:noFill/>
          </a:ln>
        </p:spPr>
        <p:txBody>
          <a:bodyPr spcFirstLastPara="1" wrap="square" lIns="91425" tIns="91425" rIns="91425" bIns="91425" anchor="t" anchorCtr="0">
            <a:noAutofit/>
          </a:bodyPr>
          <a:lstStyle/>
          <a:p>
            <a:pPr lvl="0" algn="ct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Independent of the month, </a:t>
            </a:r>
            <a:r>
              <a:rPr lang="en-US" sz="1000" dirty="0" smtClean="0">
                <a:solidFill>
                  <a:schemeClr val="tx1"/>
                </a:solidFill>
                <a:uFill>
                  <a:noFill/>
                </a:uFill>
                <a:latin typeface="Arial" panose="020B0604020202020204" pitchFamily="34" charset="0"/>
                <a:ea typeface="DM Sans"/>
                <a:cs typeface="Arial" panose="020B0604020202020204" pitchFamily="34" charset="0"/>
                <a:sym typeface="DM Sans"/>
              </a:rPr>
              <a:t>Member's </a:t>
            </a: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ride length are similar</a:t>
            </a:r>
          </a:p>
        </p:txBody>
      </p:sp>
      <p:sp>
        <p:nvSpPr>
          <p:cNvPr id="12" name="Google Shape;1393;p35"/>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5</a:t>
            </a:r>
            <a:r>
              <a:rPr lang="en" sz="2000" b="0" dirty="0" smtClean="0"/>
              <a:t>.2 </a:t>
            </a:r>
            <a:r>
              <a:rPr lang="en" sz="2000" b="0" dirty="0" smtClean="0"/>
              <a:t>– </a:t>
            </a:r>
            <a:r>
              <a:rPr lang="en" dirty="0" smtClean="0"/>
              <a:t>Length Study</a:t>
            </a:r>
            <a:endParaRPr dirty="0"/>
          </a:p>
        </p:txBody>
      </p:sp>
      <p:sp>
        <p:nvSpPr>
          <p:cNvPr id="13" name="Google Shape;2036;p58"/>
          <p:cNvSpPr txBox="1"/>
          <p:nvPr/>
        </p:nvSpPr>
        <p:spPr>
          <a:xfrm>
            <a:off x="0" y="568228"/>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5</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.2.4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Casual and Member by Month</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32341986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7205" y="988282"/>
            <a:ext cx="4811847" cy="3204043"/>
          </a:xfrm>
          <a:prstGeom prst="rect">
            <a:avLst/>
          </a:prstGeom>
        </p:spPr>
      </p:pic>
      <p:sp>
        <p:nvSpPr>
          <p:cNvPr id="5" name="Google Shape;2034;p58"/>
          <p:cNvSpPr/>
          <p:nvPr/>
        </p:nvSpPr>
        <p:spPr>
          <a:xfrm>
            <a:off x="2224781" y="988282"/>
            <a:ext cx="4871758" cy="32040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026;p57"/>
          <p:cNvSpPr/>
          <p:nvPr/>
        </p:nvSpPr>
        <p:spPr>
          <a:xfrm>
            <a:off x="0" y="4495474"/>
            <a:ext cx="914400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0" y="4437109"/>
            <a:ext cx="9144000" cy="482952"/>
          </a:xfrm>
          <a:prstGeom prst="rect">
            <a:avLst/>
          </a:prstGeom>
          <a:noFill/>
          <a:ln>
            <a:noFill/>
          </a:ln>
        </p:spPr>
        <p:txBody>
          <a:bodyPr spcFirstLastPara="1" wrap="square" lIns="91425" tIns="91425" rIns="91425" bIns="91425" anchor="t" anchorCtr="0">
            <a:noAutofit/>
          </a:bodyPr>
          <a:lstStyle/>
          <a:p>
            <a:pPr lvl="0" algn="ct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Casuals spends more time for the docked bike type</a:t>
            </a:r>
          </a:p>
        </p:txBody>
      </p:sp>
      <p:sp>
        <p:nvSpPr>
          <p:cNvPr id="12" name="Google Shape;1393;p35"/>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5</a:t>
            </a:r>
            <a:r>
              <a:rPr lang="en" sz="2000" b="0" dirty="0" smtClean="0"/>
              <a:t>.2 </a:t>
            </a:r>
            <a:r>
              <a:rPr lang="en" sz="2000" b="0" dirty="0" smtClean="0"/>
              <a:t>– </a:t>
            </a:r>
            <a:r>
              <a:rPr lang="en" dirty="0" smtClean="0"/>
              <a:t>Length Study</a:t>
            </a:r>
            <a:endParaRPr dirty="0"/>
          </a:p>
        </p:txBody>
      </p:sp>
      <p:sp>
        <p:nvSpPr>
          <p:cNvPr id="13" name="Google Shape;2036;p58"/>
          <p:cNvSpPr txBox="1"/>
          <p:nvPr/>
        </p:nvSpPr>
        <p:spPr>
          <a:xfrm>
            <a:off x="0" y="568228"/>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5.2.5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Casual and Member by Rideable Type</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40986000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3699" y="1035280"/>
            <a:ext cx="5496015" cy="3100501"/>
          </a:xfrm>
          <a:prstGeom prst="rect">
            <a:avLst/>
          </a:prstGeom>
        </p:spPr>
      </p:pic>
      <p:sp>
        <p:nvSpPr>
          <p:cNvPr id="5" name="Google Shape;2034;p58"/>
          <p:cNvSpPr/>
          <p:nvPr/>
        </p:nvSpPr>
        <p:spPr>
          <a:xfrm>
            <a:off x="1536968" y="988282"/>
            <a:ext cx="5682786" cy="32040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026;p57"/>
          <p:cNvSpPr/>
          <p:nvPr/>
        </p:nvSpPr>
        <p:spPr>
          <a:xfrm>
            <a:off x="0" y="4495474"/>
            <a:ext cx="914400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0" y="4437109"/>
            <a:ext cx="9144000" cy="482952"/>
          </a:xfrm>
          <a:prstGeom prst="rect">
            <a:avLst/>
          </a:prstGeom>
          <a:noFill/>
          <a:ln>
            <a:noFill/>
          </a:ln>
        </p:spPr>
        <p:txBody>
          <a:bodyPr spcFirstLastPara="1" wrap="square" lIns="91425" tIns="91425" rIns="91425" bIns="91425" anchor="t" anchorCtr="0">
            <a:noAutofit/>
          </a:bodyPr>
          <a:lstStyle/>
          <a:p>
            <a:pPr lvl="0" algn="ct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Casuals </a:t>
            </a:r>
            <a:r>
              <a:rPr lang="en-US" sz="1000" dirty="0" smtClean="0">
                <a:solidFill>
                  <a:schemeClr val="tx1"/>
                </a:solidFill>
                <a:uFill>
                  <a:noFill/>
                </a:uFill>
                <a:latin typeface="Arial" panose="020B0604020202020204" pitchFamily="34" charset="0"/>
                <a:ea typeface="DM Sans"/>
                <a:cs typeface="Arial" panose="020B0604020202020204" pitchFamily="34" charset="0"/>
                <a:sym typeface="DM Sans"/>
              </a:rPr>
              <a:t>depart manly from </a:t>
            </a: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the </a:t>
            </a:r>
            <a:r>
              <a:rPr lang="en-US" sz="1000" dirty="0" smtClean="0">
                <a:solidFill>
                  <a:schemeClr val="tx1"/>
                </a:solidFill>
                <a:uFill>
                  <a:noFill/>
                </a:uFill>
                <a:latin typeface="Arial" panose="020B0604020202020204" pitchFamily="34" charset="0"/>
                <a:ea typeface="DM Sans"/>
                <a:cs typeface="Arial" panose="020B0604020202020204" pitchFamily="34" charset="0"/>
                <a:sym typeface="DM Sans"/>
              </a:rPr>
              <a:t>waterfront stations, </a:t>
            </a: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while </a:t>
            </a:r>
            <a:r>
              <a:rPr lang="en-US" sz="1000" dirty="0" smtClean="0">
                <a:solidFill>
                  <a:schemeClr val="tx1"/>
                </a:solidFill>
                <a:uFill>
                  <a:noFill/>
                </a:uFill>
                <a:latin typeface="Arial" panose="020B0604020202020204" pitchFamily="34" charset="0"/>
                <a:ea typeface="DM Sans"/>
                <a:cs typeface="Arial" panose="020B0604020202020204" pitchFamily="34" charset="0"/>
                <a:sym typeface="DM Sans"/>
              </a:rPr>
              <a:t>Members depart from the </a:t>
            </a: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city center.</a:t>
            </a:r>
          </a:p>
        </p:txBody>
      </p:sp>
      <p:sp>
        <p:nvSpPr>
          <p:cNvPr id="12" name="Google Shape;1393;p35"/>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5</a:t>
            </a:r>
            <a:r>
              <a:rPr lang="en" sz="2000" b="0" dirty="0" smtClean="0"/>
              <a:t>.3 </a:t>
            </a:r>
            <a:r>
              <a:rPr lang="en" sz="2000" b="0" dirty="0" smtClean="0"/>
              <a:t>– </a:t>
            </a:r>
            <a:r>
              <a:rPr lang="en" dirty="0" smtClean="0"/>
              <a:t>Map Study</a:t>
            </a:r>
            <a:endParaRPr dirty="0"/>
          </a:p>
        </p:txBody>
      </p:sp>
      <p:sp>
        <p:nvSpPr>
          <p:cNvPr id="13" name="Google Shape;2036;p58"/>
          <p:cNvSpPr txBox="1"/>
          <p:nvPr/>
        </p:nvSpPr>
        <p:spPr>
          <a:xfrm>
            <a:off x="-6485" y="568228"/>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5</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.3.1 </a:t>
            </a: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 Stations where Members and Casuals most unlock bikes </a:t>
            </a:r>
          </a:p>
        </p:txBody>
      </p:sp>
    </p:spTree>
    <p:extLst>
      <p:ext uri="{BB962C8B-B14F-4D97-AF65-F5344CB8AC3E}">
        <p14:creationId xmlns:p14="http://schemas.microsoft.com/office/powerpoint/2010/main" val="17638269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4247" y="1030619"/>
            <a:ext cx="5477600" cy="3100394"/>
          </a:xfrm>
          <a:prstGeom prst="rect">
            <a:avLst/>
          </a:prstGeom>
        </p:spPr>
      </p:pic>
      <p:sp>
        <p:nvSpPr>
          <p:cNvPr id="5" name="Google Shape;2034;p58"/>
          <p:cNvSpPr/>
          <p:nvPr/>
        </p:nvSpPr>
        <p:spPr>
          <a:xfrm>
            <a:off x="1536968" y="988282"/>
            <a:ext cx="5682786" cy="32040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393;p35"/>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smtClean="0"/>
              <a:t>5.3 </a:t>
            </a:r>
            <a:r>
              <a:rPr lang="en" sz="2000" b="0" dirty="0" smtClean="0"/>
              <a:t>– </a:t>
            </a:r>
            <a:r>
              <a:rPr lang="en" dirty="0" smtClean="0"/>
              <a:t>Map Study</a:t>
            </a:r>
            <a:endParaRPr dirty="0"/>
          </a:p>
        </p:txBody>
      </p:sp>
      <p:sp>
        <p:nvSpPr>
          <p:cNvPr id="13" name="Google Shape;2036;p58"/>
          <p:cNvSpPr txBox="1"/>
          <p:nvPr/>
        </p:nvSpPr>
        <p:spPr>
          <a:xfrm>
            <a:off x="0" y="568228"/>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5.3.2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Member overview</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11779714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0184" y="1053132"/>
            <a:ext cx="5460462" cy="3075310"/>
          </a:xfrm>
          <a:prstGeom prst="rect">
            <a:avLst/>
          </a:prstGeom>
        </p:spPr>
      </p:pic>
      <p:sp>
        <p:nvSpPr>
          <p:cNvPr id="5" name="Google Shape;2034;p58"/>
          <p:cNvSpPr/>
          <p:nvPr/>
        </p:nvSpPr>
        <p:spPr>
          <a:xfrm>
            <a:off x="1536968" y="988282"/>
            <a:ext cx="5682786" cy="32040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393;p35"/>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smtClean="0"/>
              <a:t>5.3 </a:t>
            </a:r>
            <a:r>
              <a:rPr lang="en" sz="2000" b="0" dirty="0" smtClean="0"/>
              <a:t>– </a:t>
            </a:r>
            <a:r>
              <a:rPr lang="en" dirty="0" smtClean="0"/>
              <a:t>Map Study</a:t>
            </a:r>
            <a:endParaRPr dirty="0"/>
          </a:p>
        </p:txBody>
      </p:sp>
      <p:sp>
        <p:nvSpPr>
          <p:cNvPr id="13" name="Google Shape;2036;p58"/>
          <p:cNvSpPr txBox="1"/>
          <p:nvPr/>
        </p:nvSpPr>
        <p:spPr>
          <a:xfrm>
            <a:off x="0" y="568228"/>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5.3.3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Casual overview</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40077781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2"/>
        <p:cNvGrpSpPr/>
        <p:nvPr/>
      </p:nvGrpSpPr>
      <p:grpSpPr>
        <a:xfrm>
          <a:off x="0" y="0"/>
          <a:ext cx="0" cy="0"/>
          <a:chOff x="0" y="0"/>
          <a:chExt cx="0" cy="0"/>
        </a:xfrm>
      </p:grpSpPr>
      <p:sp>
        <p:nvSpPr>
          <p:cNvPr id="1393" name="Google Shape;1393;p35"/>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0</a:t>
            </a:r>
            <a:r>
              <a:rPr lang="en" sz="2000" b="0" dirty="0" smtClean="0"/>
              <a:t>.1 </a:t>
            </a:r>
            <a:r>
              <a:rPr lang="en" sz="2000" b="0" dirty="0" smtClean="0"/>
              <a:t>-</a:t>
            </a:r>
            <a:r>
              <a:rPr lang="en" b="0" dirty="0" smtClean="0"/>
              <a:t> </a:t>
            </a:r>
            <a:r>
              <a:rPr lang="en" dirty="0" smtClean="0"/>
              <a:t>Scenario</a:t>
            </a:r>
            <a:endParaRPr dirty="0"/>
          </a:p>
        </p:txBody>
      </p:sp>
      <p:sp>
        <p:nvSpPr>
          <p:cNvPr id="1396" name="Google Shape;1396;p35"/>
          <p:cNvSpPr txBox="1">
            <a:spLocks noGrp="1"/>
          </p:cNvSpPr>
          <p:nvPr>
            <p:ph type="subTitle" idx="1"/>
          </p:nvPr>
        </p:nvSpPr>
        <p:spPr>
          <a:xfrm>
            <a:off x="4873196" y="2832656"/>
            <a:ext cx="2742600" cy="1225025"/>
          </a:xfrm>
          <a:prstGeom prst="rect">
            <a:avLst/>
          </a:prstGeom>
          <a:ln>
            <a:noFill/>
          </a:ln>
        </p:spPr>
        <p:txBody>
          <a:bodyPr spcFirstLastPara="1" wrap="square" lIns="91425" tIns="91425" rIns="91425" bIns="91425" anchor="t" anchorCtr="0">
            <a:noAutofit/>
          </a:bodyPr>
          <a:lstStyle/>
          <a:p>
            <a:pPr marL="0" indent="0"/>
            <a:r>
              <a:rPr lang="en-US" dirty="0"/>
              <a:t>The director of marketing believes the </a:t>
            </a:r>
            <a:r>
              <a:rPr lang="en-US" dirty="0">
                <a:solidFill>
                  <a:schemeClr val="tx1"/>
                </a:solidFill>
              </a:rPr>
              <a:t>company’s future success depends on</a:t>
            </a:r>
            <a:r>
              <a:rPr lang="en-US" b="1" dirty="0">
                <a:solidFill>
                  <a:schemeClr val="bg2"/>
                </a:solidFill>
              </a:rPr>
              <a:t> </a:t>
            </a:r>
            <a:r>
              <a:rPr lang="en-US" b="1" dirty="0">
                <a:solidFill>
                  <a:srgbClr val="0070C0"/>
                </a:solidFill>
              </a:rPr>
              <a:t>maximizing the number of annual memberships</a:t>
            </a:r>
            <a:r>
              <a:rPr lang="en-US" dirty="0"/>
              <a:t>. </a:t>
            </a:r>
          </a:p>
          <a:p>
            <a:pPr marL="0" lvl="0" indent="0" algn="ctr" rtl="0">
              <a:spcBef>
                <a:spcPts val="0"/>
              </a:spcBef>
              <a:spcAft>
                <a:spcPts val="0"/>
              </a:spcAft>
              <a:buNone/>
            </a:pPr>
            <a:endParaRPr dirty="0"/>
          </a:p>
        </p:txBody>
      </p:sp>
      <p:sp>
        <p:nvSpPr>
          <p:cNvPr id="1397" name="Google Shape;1397;p35"/>
          <p:cNvSpPr txBox="1">
            <a:spLocks noGrp="1"/>
          </p:cNvSpPr>
          <p:nvPr>
            <p:ph type="subTitle" idx="4"/>
          </p:nvPr>
        </p:nvSpPr>
        <p:spPr>
          <a:xfrm>
            <a:off x="1609738" y="3046982"/>
            <a:ext cx="2742600" cy="1010700"/>
          </a:xfrm>
          <a:prstGeom prst="rect">
            <a:avLst/>
          </a:prstGeom>
          <a:ln>
            <a:noFill/>
          </a:ln>
        </p:spPr>
        <p:txBody>
          <a:bodyPr spcFirstLastPara="1" wrap="square" lIns="91425" tIns="91425" rIns="91425" bIns="91425" anchor="t" anchorCtr="0">
            <a:noAutofit/>
          </a:bodyPr>
          <a:lstStyle/>
          <a:p>
            <a:pPr marL="0" lvl="0" indent="0"/>
            <a:r>
              <a:rPr lang="en-US" dirty="0"/>
              <a:t>I'm a junior </a:t>
            </a:r>
            <a:r>
              <a:rPr lang="en-US" b="1" dirty="0">
                <a:solidFill>
                  <a:srgbClr val="0070C0"/>
                </a:solidFill>
              </a:rPr>
              <a:t>data analyst</a:t>
            </a:r>
            <a:r>
              <a:rPr lang="en-US" dirty="0"/>
              <a:t>, working in the </a:t>
            </a:r>
            <a:r>
              <a:rPr lang="en-US" b="1" dirty="0">
                <a:solidFill>
                  <a:srgbClr val="0070C0"/>
                </a:solidFill>
              </a:rPr>
              <a:t>marketing analytics team </a:t>
            </a:r>
            <a:r>
              <a:rPr lang="en-US" dirty="0"/>
              <a:t>at Cyclistic, a </a:t>
            </a:r>
            <a:r>
              <a:rPr lang="en-US" b="1" dirty="0" smtClean="0">
                <a:solidFill>
                  <a:srgbClr val="0070C0"/>
                </a:solidFill>
              </a:rPr>
              <a:t>fictional</a:t>
            </a:r>
            <a:r>
              <a:rPr lang="en-US" dirty="0" smtClean="0"/>
              <a:t> </a:t>
            </a:r>
            <a:r>
              <a:rPr lang="en-US" dirty="0"/>
              <a:t>bike-share company in Chicago</a:t>
            </a:r>
            <a:endParaRPr dirty="0"/>
          </a:p>
        </p:txBody>
      </p:sp>
      <p:grpSp>
        <p:nvGrpSpPr>
          <p:cNvPr id="31" name="Google Shape;10421;p69"/>
          <p:cNvGrpSpPr/>
          <p:nvPr/>
        </p:nvGrpSpPr>
        <p:grpSpPr>
          <a:xfrm>
            <a:off x="6074192" y="1651730"/>
            <a:ext cx="340608" cy="340168"/>
            <a:chOff x="5053900" y="2021500"/>
            <a:chExt cx="483750" cy="483125"/>
          </a:xfrm>
        </p:grpSpPr>
        <p:sp>
          <p:nvSpPr>
            <p:cNvPr id="32" name="Google Shape;10422;p69"/>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33" name="Google Shape;10423;p69"/>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34" name="Google Shape;10424;p69"/>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35" name="Google Shape;10425;p69"/>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36" name="Google Shape;10426;p69"/>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37" name="Google Shape;10427;p69"/>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38" name="Google Shape;10428;p69"/>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39" name="Google Shape;10429;p69"/>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grpSp>
      <p:grpSp>
        <p:nvGrpSpPr>
          <p:cNvPr id="50" name="Google Shape;11558;p72"/>
          <p:cNvGrpSpPr/>
          <p:nvPr/>
        </p:nvGrpSpPr>
        <p:grpSpPr>
          <a:xfrm>
            <a:off x="2822393" y="1629296"/>
            <a:ext cx="317290" cy="361090"/>
            <a:chOff x="-56774050" y="1904075"/>
            <a:chExt cx="279625" cy="318225"/>
          </a:xfrm>
        </p:grpSpPr>
        <p:sp>
          <p:nvSpPr>
            <p:cNvPr id="51" name="Google Shape;11559;p72"/>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11560;p72"/>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2034;p58"/>
          <p:cNvSpPr/>
          <p:nvPr/>
        </p:nvSpPr>
        <p:spPr>
          <a:xfrm>
            <a:off x="1905268" y="1443706"/>
            <a:ext cx="5682786" cy="1316768"/>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393;p35"/>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smtClean="0"/>
              <a:t>5.3 </a:t>
            </a:r>
            <a:r>
              <a:rPr lang="en" sz="2000" b="0" dirty="0" smtClean="0"/>
              <a:t>– </a:t>
            </a:r>
            <a:r>
              <a:rPr lang="en" dirty="0" smtClean="0"/>
              <a:t>Map Study</a:t>
            </a:r>
            <a:endParaRPr dirty="0"/>
          </a:p>
        </p:txBody>
      </p:sp>
      <p:sp>
        <p:nvSpPr>
          <p:cNvPr id="13" name="Google Shape;2036;p58"/>
          <p:cNvSpPr txBox="1"/>
          <p:nvPr/>
        </p:nvSpPr>
        <p:spPr>
          <a:xfrm>
            <a:off x="0" y="568228"/>
            <a:ext cx="9144000"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Additional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dynamic </a:t>
            </a: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visualization (Tableau Public)</a:t>
            </a:r>
          </a:p>
        </p:txBody>
      </p:sp>
      <p:sp>
        <p:nvSpPr>
          <p:cNvPr id="2" name="CaixaDeTexto 1"/>
          <p:cNvSpPr txBox="1"/>
          <p:nvPr/>
        </p:nvSpPr>
        <p:spPr>
          <a:xfrm>
            <a:off x="1905268" y="1596351"/>
            <a:ext cx="5682786" cy="954107"/>
          </a:xfrm>
          <a:prstGeom prst="rect">
            <a:avLst/>
          </a:prstGeom>
          <a:noFill/>
        </p:spPr>
        <p:txBody>
          <a:bodyPr wrap="square" rtlCol="0">
            <a:spAutoFit/>
          </a:bodyPr>
          <a:lstStyle/>
          <a:p>
            <a:pPr algn="ctr"/>
            <a:r>
              <a:rPr lang="en-US" dirty="0"/>
              <a:t>As it is not possible to publish through Power BI without a subscription, I created a dashboard through Tableau. With that it will be possible to filter the data and specific insights. To access, </a:t>
            </a:r>
            <a:r>
              <a:rPr lang="en-US" dirty="0" smtClean="0"/>
              <a:t>please, click </a:t>
            </a:r>
            <a:r>
              <a:rPr lang="en-US" dirty="0"/>
              <a:t>on the following </a:t>
            </a:r>
            <a:r>
              <a:rPr lang="en-US" dirty="0" smtClean="0">
                <a:hlinkClick r:id="rId2"/>
              </a:rPr>
              <a:t>link</a:t>
            </a:r>
            <a:endParaRPr lang="en-US" dirty="0"/>
          </a:p>
        </p:txBody>
      </p:sp>
      <p:pic>
        <p:nvPicPr>
          <p:cNvPr id="2052" name="Picture 4" descr="O Tableau fundo png &amp; imagem png - Logo Marca de Alimentação BI - O Tableau  png transparente gráti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5563" y="3410196"/>
            <a:ext cx="1081088" cy="1081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955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Google Shape;2034;p58"/>
          <p:cNvSpPr/>
          <p:nvPr/>
        </p:nvSpPr>
        <p:spPr>
          <a:xfrm>
            <a:off x="784851" y="1359461"/>
            <a:ext cx="7704000" cy="2710725"/>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58"/>
          <p:cNvSpPr txBox="1">
            <a:spLocks noGrp="1"/>
          </p:cNvSpPr>
          <p:nvPr>
            <p:ph type="title"/>
          </p:nvPr>
        </p:nvSpPr>
        <p:spPr>
          <a:xfrm>
            <a:off x="0" y="0"/>
            <a:ext cx="9144000" cy="791183"/>
          </a:xfrm>
          <a:prstGeom prst="rect">
            <a:avLst/>
          </a:prstGeom>
        </p:spPr>
        <p:txBody>
          <a:bodyPr spcFirstLastPara="1" wrap="square" lIns="91425" tIns="91425" rIns="91425" bIns="91425" anchor="t" anchorCtr="0">
            <a:noAutofit/>
          </a:bodyPr>
          <a:lstStyle/>
          <a:p>
            <a:pPr lvl="0"/>
            <a:r>
              <a:rPr lang="en" sz="2000" b="0" dirty="0"/>
              <a:t>5</a:t>
            </a:r>
            <a:r>
              <a:rPr lang="en" sz="2000" b="0" dirty="0" smtClean="0"/>
              <a:t>.4 </a:t>
            </a:r>
            <a:r>
              <a:rPr lang="en" sz="2000" b="0" dirty="0" smtClean="0"/>
              <a:t>-</a:t>
            </a:r>
            <a:r>
              <a:rPr lang="en" b="0" dirty="0" smtClean="0"/>
              <a:t> </a:t>
            </a:r>
            <a:r>
              <a:rPr lang="en-US" sz="2800" dirty="0"/>
              <a:t>Key Findings</a:t>
            </a:r>
            <a:endParaRPr dirty="0"/>
          </a:p>
        </p:txBody>
      </p:sp>
      <p:sp>
        <p:nvSpPr>
          <p:cNvPr id="2036" name="Google Shape;2036;p58"/>
          <p:cNvSpPr txBox="1"/>
          <p:nvPr/>
        </p:nvSpPr>
        <p:spPr>
          <a:xfrm>
            <a:off x="784851" y="1359411"/>
            <a:ext cx="7704000" cy="2710775"/>
          </a:xfrm>
          <a:prstGeom prst="rect">
            <a:avLst/>
          </a:prstGeom>
          <a:noFill/>
          <a:ln>
            <a:noFill/>
          </a:ln>
        </p:spPr>
        <p:txBody>
          <a:bodyPr spcFirstLastPara="1" wrap="square" lIns="91425" tIns="91425" rIns="91425" bIns="91425" anchor="t" anchorCtr="0">
            <a:noAutofit/>
          </a:bodyPr>
          <a:lstStyle/>
          <a:p>
            <a:pPr marL="152400" lvl="6">
              <a:buClr>
                <a:schemeClr val="dk1"/>
              </a:buClr>
              <a:buSzPts val="1200"/>
            </a:pPr>
            <a:r>
              <a:rPr lang="en-US" b="1" dirty="0" smtClean="0">
                <a:solidFill>
                  <a:schemeClr val="tx1"/>
                </a:solidFill>
                <a:uFill>
                  <a:noFill/>
                </a:uFill>
                <a:latin typeface="Arial" panose="020B0604020202020204" pitchFamily="34" charset="0"/>
                <a:ea typeface="DM Sans"/>
                <a:cs typeface="Arial" panose="020B0604020202020204" pitchFamily="34" charset="0"/>
                <a:sym typeface="Poppins"/>
              </a:rPr>
              <a:t>Members</a:t>
            </a:r>
            <a:endParaRPr lang="en-US" sz="1100" b="1" dirty="0" smtClean="0">
              <a:solidFill>
                <a:schemeClr val="tx1"/>
              </a:solidFill>
              <a:uFill>
                <a:noFill/>
              </a:uFill>
              <a:latin typeface="Arial" panose="020B0604020202020204" pitchFamily="34" charset="0"/>
              <a:ea typeface="DM Sans"/>
              <a:cs typeface="Arial" panose="020B0604020202020204" pitchFamily="34" charset="0"/>
              <a:sym typeface="Poppins"/>
            </a:endParaRPr>
          </a:p>
          <a:p>
            <a:pPr marL="152400" lvl="6">
              <a:buClr>
                <a:schemeClr val="dk1"/>
              </a:buClr>
              <a:buSzPts val="1200"/>
            </a:pPr>
            <a:endParaRPr lang="en-US" sz="800" dirty="0">
              <a:solidFill>
                <a:schemeClr val="tx1"/>
              </a:solidFill>
              <a:uFill>
                <a:noFill/>
              </a:uFill>
              <a:latin typeface="Arial" panose="020B0604020202020204" pitchFamily="34" charset="0"/>
              <a:ea typeface="DM Sans"/>
              <a:cs typeface="Arial" panose="020B0604020202020204" pitchFamily="34" charset="0"/>
              <a:sym typeface="Poppins"/>
            </a:endParaRPr>
          </a:p>
          <a:p>
            <a:pPr marL="457200" lvl="6" indent="-304800">
              <a:buClr>
                <a:schemeClr val="dk1"/>
              </a:buClr>
              <a:buSzPts val="1200"/>
              <a:buFont typeface="Arial" panose="020B0604020202020204" pitchFamily="34" charset="0"/>
              <a:buChar char="•"/>
            </a:pPr>
            <a:r>
              <a:rPr lang="en-US" sz="900" dirty="0" smtClean="0">
                <a:solidFill>
                  <a:schemeClr val="dk1"/>
                </a:solidFill>
                <a:latin typeface="Arial" panose="020B0604020202020204" pitchFamily="34" charset="0"/>
                <a:ea typeface="DM Sans"/>
                <a:cs typeface="Arial" panose="020B0604020202020204" pitchFamily="34" charset="0"/>
                <a:sym typeface="Poppins"/>
              </a:rPr>
              <a:t>Most ride </a:t>
            </a:r>
            <a:r>
              <a:rPr lang="en-US" sz="900" dirty="0">
                <a:solidFill>
                  <a:schemeClr val="dk1"/>
                </a:solidFill>
                <a:latin typeface="Arial" panose="020B0604020202020204" pitchFamily="34" charset="0"/>
                <a:ea typeface="DM Sans"/>
                <a:cs typeface="Arial" panose="020B0604020202020204" pitchFamily="34" charset="0"/>
                <a:sym typeface="Poppins"/>
              </a:rPr>
              <a:t>at </a:t>
            </a:r>
            <a:r>
              <a:rPr lang="en-US" sz="900" b="1" dirty="0">
                <a:solidFill>
                  <a:srgbClr val="0070C0"/>
                </a:solidFill>
                <a:latin typeface="Arial" panose="020B0604020202020204" pitchFamily="34" charset="0"/>
                <a:ea typeface="DM Sans"/>
                <a:cs typeface="Arial" panose="020B0604020202020204" pitchFamily="34" charset="0"/>
                <a:sym typeface="Poppins"/>
              </a:rPr>
              <a:t>work time</a:t>
            </a:r>
            <a:r>
              <a:rPr lang="en-US" sz="900" dirty="0">
                <a:solidFill>
                  <a:schemeClr val="dk1"/>
                </a:solidFill>
                <a:latin typeface="Arial" panose="020B0604020202020204" pitchFamily="34" charset="0"/>
                <a:ea typeface="DM Sans"/>
                <a:cs typeface="Arial" panose="020B0604020202020204" pitchFamily="34" charset="0"/>
                <a:sym typeface="Poppins"/>
              </a:rPr>
              <a:t>, at 7am to 7pm</a:t>
            </a:r>
          </a:p>
          <a:p>
            <a:pPr marL="457200" lvl="6" indent="-304800">
              <a:buClr>
                <a:schemeClr val="dk1"/>
              </a:buClr>
              <a:buSzPts val="1200"/>
              <a:buFont typeface="Arial" panose="020B0604020202020204" pitchFamily="34" charset="0"/>
              <a:buChar char="•"/>
            </a:pPr>
            <a:r>
              <a:rPr lang="en-US" sz="900" dirty="0">
                <a:solidFill>
                  <a:schemeClr val="dk1"/>
                </a:solidFill>
                <a:latin typeface="Arial" panose="020B0604020202020204" pitchFamily="34" charset="0"/>
                <a:ea typeface="DM Sans"/>
                <a:cs typeface="Arial" panose="020B0604020202020204" pitchFamily="34" charset="0"/>
                <a:sym typeface="Poppins"/>
              </a:rPr>
              <a:t>They use constantly on </a:t>
            </a:r>
            <a:r>
              <a:rPr lang="en-US" sz="900" b="1" dirty="0">
                <a:solidFill>
                  <a:srgbClr val="0070C0"/>
                </a:solidFill>
                <a:latin typeface="Arial" panose="020B0604020202020204" pitchFamily="34" charset="0"/>
                <a:ea typeface="DM Sans"/>
                <a:cs typeface="Arial" panose="020B0604020202020204" pitchFamily="34" charset="0"/>
                <a:sym typeface="Poppins"/>
              </a:rPr>
              <a:t>weekdays</a:t>
            </a:r>
          </a:p>
          <a:p>
            <a:pPr marL="457200" lvl="6" indent="-304800">
              <a:buClr>
                <a:schemeClr val="dk1"/>
              </a:buClr>
              <a:buSzPts val="1200"/>
              <a:buFont typeface="Arial" panose="020B0604020202020204" pitchFamily="34" charset="0"/>
              <a:buChar char="•"/>
            </a:pPr>
            <a:r>
              <a:rPr lang="en-US" sz="900" dirty="0" smtClean="0">
                <a:solidFill>
                  <a:schemeClr val="dk1"/>
                </a:solidFill>
                <a:latin typeface="Arial" panose="020B0604020202020204" pitchFamily="34" charset="0"/>
                <a:ea typeface="DM Sans"/>
                <a:cs typeface="Arial" panose="020B0604020202020204" pitchFamily="34" charset="0"/>
                <a:sym typeface="Poppins"/>
              </a:rPr>
              <a:t>Use </a:t>
            </a:r>
            <a:r>
              <a:rPr lang="en-US" sz="900" dirty="0">
                <a:solidFill>
                  <a:schemeClr val="dk1"/>
                </a:solidFill>
                <a:latin typeface="Arial" panose="020B0604020202020204" pitchFamily="34" charset="0"/>
                <a:ea typeface="DM Sans"/>
                <a:cs typeface="Arial" panose="020B0604020202020204" pitchFamily="34" charset="0"/>
                <a:sym typeface="Poppins"/>
              </a:rPr>
              <a:t>much </a:t>
            </a:r>
            <a:r>
              <a:rPr lang="en-US" sz="900" dirty="0">
                <a:solidFill>
                  <a:schemeClr val="tx1"/>
                </a:solidFill>
                <a:latin typeface="Arial" panose="020B0604020202020204" pitchFamily="34" charset="0"/>
                <a:ea typeface="DM Sans"/>
                <a:cs typeface="Arial" panose="020B0604020202020204" pitchFamily="34" charset="0"/>
                <a:sym typeface="Poppins"/>
              </a:rPr>
              <a:t>more</a:t>
            </a:r>
            <a:r>
              <a:rPr lang="en-US" sz="900" dirty="0">
                <a:solidFill>
                  <a:srgbClr val="0070C0"/>
                </a:solidFill>
                <a:latin typeface="Arial" panose="020B0604020202020204" pitchFamily="34" charset="0"/>
                <a:ea typeface="DM Sans"/>
                <a:cs typeface="Arial" panose="020B0604020202020204" pitchFamily="34" charset="0"/>
                <a:sym typeface="Poppins"/>
              </a:rPr>
              <a:t> </a:t>
            </a:r>
            <a:r>
              <a:rPr lang="en-US" sz="900" dirty="0">
                <a:solidFill>
                  <a:schemeClr val="dk1"/>
                </a:solidFill>
                <a:latin typeface="Arial" panose="020B0604020202020204" pitchFamily="34" charset="0"/>
                <a:ea typeface="DM Sans"/>
                <a:cs typeface="Arial" panose="020B0604020202020204" pitchFamily="34" charset="0"/>
                <a:sym typeface="Poppins"/>
              </a:rPr>
              <a:t>the </a:t>
            </a:r>
            <a:r>
              <a:rPr lang="en-US" sz="900" b="1" dirty="0">
                <a:solidFill>
                  <a:srgbClr val="0070C0"/>
                </a:solidFill>
                <a:latin typeface="Arial" panose="020B0604020202020204" pitchFamily="34" charset="0"/>
                <a:ea typeface="DM Sans"/>
                <a:cs typeface="Arial" panose="020B0604020202020204" pitchFamily="34" charset="0"/>
                <a:sym typeface="Poppins"/>
              </a:rPr>
              <a:t>classic</a:t>
            </a:r>
            <a:r>
              <a:rPr lang="en-US" sz="900" dirty="0">
                <a:solidFill>
                  <a:srgbClr val="0070C0"/>
                </a:solidFill>
                <a:latin typeface="Arial" panose="020B0604020202020204" pitchFamily="34" charset="0"/>
                <a:ea typeface="DM Sans"/>
                <a:cs typeface="Arial" panose="020B0604020202020204" pitchFamily="34" charset="0"/>
                <a:sym typeface="Poppins"/>
              </a:rPr>
              <a:t> </a:t>
            </a:r>
            <a:r>
              <a:rPr lang="en-US" sz="900" dirty="0">
                <a:solidFill>
                  <a:schemeClr val="dk1"/>
                </a:solidFill>
                <a:latin typeface="Arial" panose="020B0604020202020204" pitchFamily="34" charset="0"/>
                <a:ea typeface="DM Sans"/>
                <a:cs typeface="Arial" panose="020B0604020202020204" pitchFamily="34" charset="0"/>
                <a:sym typeface="Poppins"/>
              </a:rPr>
              <a:t>bike (</a:t>
            </a:r>
            <a:r>
              <a:rPr lang="en-US" sz="900" b="1" dirty="0">
                <a:solidFill>
                  <a:srgbClr val="0070C0"/>
                </a:solidFill>
                <a:latin typeface="Arial" panose="020B0604020202020204" pitchFamily="34" charset="0"/>
                <a:ea typeface="DM Sans"/>
                <a:cs typeface="Arial" panose="020B0604020202020204" pitchFamily="34" charset="0"/>
                <a:sym typeface="Poppins"/>
              </a:rPr>
              <a:t>16x</a:t>
            </a:r>
            <a:r>
              <a:rPr lang="en-US" sz="900" dirty="0">
                <a:solidFill>
                  <a:schemeClr val="dk1"/>
                </a:solidFill>
                <a:latin typeface="Arial" panose="020B0604020202020204" pitchFamily="34" charset="0"/>
                <a:ea typeface="DM Sans"/>
                <a:cs typeface="Arial" panose="020B0604020202020204" pitchFamily="34" charset="0"/>
                <a:sym typeface="Poppins"/>
              </a:rPr>
              <a:t>) </a:t>
            </a:r>
            <a:r>
              <a:rPr lang="en-US" sz="900" dirty="0" smtClean="0">
                <a:solidFill>
                  <a:schemeClr val="dk1"/>
                </a:solidFill>
                <a:latin typeface="Arial" panose="020B0604020202020204" pitchFamily="34" charset="0"/>
                <a:ea typeface="DM Sans"/>
                <a:cs typeface="Arial" panose="020B0604020202020204" pitchFamily="34" charset="0"/>
                <a:sym typeface="Poppins"/>
              </a:rPr>
              <a:t>than </a:t>
            </a:r>
            <a:r>
              <a:rPr lang="en-US" sz="900" dirty="0">
                <a:solidFill>
                  <a:schemeClr val="dk1"/>
                </a:solidFill>
                <a:latin typeface="Arial" panose="020B0604020202020204" pitchFamily="34" charset="0"/>
                <a:ea typeface="DM Sans"/>
                <a:cs typeface="Arial" panose="020B0604020202020204" pitchFamily="34" charset="0"/>
                <a:sym typeface="Poppins"/>
              </a:rPr>
              <a:t>the </a:t>
            </a:r>
            <a:r>
              <a:rPr lang="en-US" sz="900" b="1" dirty="0">
                <a:solidFill>
                  <a:srgbClr val="0070C0"/>
                </a:solidFill>
                <a:latin typeface="Arial" panose="020B0604020202020204" pitchFamily="34" charset="0"/>
                <a:ea typeface="DM Sans"/>
                <a:cs typeface="Arial" panose="020B0604020202020204" pitchFamily="34" charset="0"/>
                <a:sym typeface="Poppins"/>
              </a:rPr>
              <a:t>docked</a:t>
            </a:r>
            <a:r>
              <a:rPr lang="en-US" sz="900" dirty="0">
                <a:solidFill>
                  <a:srgbClr val="0070C0"/>
                </a:solidFill>
                <a:latin typeface="Arial" panose="020B0604020202020204" pitchFamily="34" charset="0"/>
                <a:ea typeface="DM Sans"/>
                <a:cs typeface="Arial" panose="020B0604020202020204" pitchFamily="34" charset="0"/>
                <a:sym typeface="Poppins"/>
              </a:rPr>
              <a:t> </a:t>
            </a:r>
            <a:r>
              <a:rPr lang="en-US" sz="900" dirty="0">
                <a:solidFill>
                  <a:schemeClr val="dk1"/>
                </a:solidFill>
                <a:latin typeface="Arial" panose="020B0604020202020204" pitchFamily="34" charset="0"/>
                <a:ea typeface="DM Sans"/>
                <a:cs typeface="Arial" panose="020B0604020202020204" pitchFamily="34" charset="0"/>
                <a:sym typeface="Poppins"/>
              </a:rPr>
              <a:t>bike </a:t>
            </a:r>
            <a:r>
              <a:rPr lang="en-US" sz="900" dirty="0" smtClean="0">
                <a:solidFill>
                  <a:schemeClr val="dk1"/>
                </a:solidFill>
                <a:latin typeface="Arial" panose="020B0604020202020204" pitchFamily="34" charset="0"/>
                <a:ea typeface="DM Sans"/>
                <a:cs typeface="Arial" panose="020B0604020202020204" pitchFamily="34" charset="0"/>
                <a:sym typeface="Poppins"/>
              </a:rPr>
              <a:t>when </a:t>
            </a:r>
            <a:r>
              <a:rPr lang="en-US" sz="900" dirty="0">
                <a:solidFill>
                  <a:schemeClr val="dk1"/>
                </a:solidFill>
                <a:latin typeface="Arial" panose="020B0604020202020204" pitchFamily="34" charset="0"/>
                <a:ea typeface="DM Sans"/>
                <a:cs typeface="Arial" panose="020B0604020202020204" pitchFamily="34" charset="0"/>
                <a:sym typeface="Poppins"/>
              </a:rPr>
              <a:t>compared with Casuals (3.5x)</a:t>
            </a:r>
          </a:p>
          <a:p>
            <a:pPr marL="457200" lvl="6" indent="-304800">
              <a:buClr>
                <a:schemeClr val="dk1"/>
              </a:buClr>
              <a:buSzPts val="1200"/>
              <a:buFont typeface="Arial" panose="020B0604020202020204" pitchFamily="34" charset="0"/>
              <a:buChar char="•"/>
            </a:pPr>
            <a:r>
              <a:rPr lang="en-US" sz="900" dirty="0">
                <a:solidFill>
                  <a:schemeClr val="dk1"/>
                </a:solidFill>
                <a:latin typeface="Arial" panose="020B0604020202020204" pitchFamily="34" charset="0"/>
                <a:ea typeface="DM Sans"/>
                <a:cs typeface="Arial" panose="020B0604020202020204" pitchFamily="34" charset="0"/>
                <a:sym typeface="Poppins"/>
              </a:rPr>
              <a:t>Rides </a:t>
            </a:r>
            <a:r>
              <a:rPr lang="en-US" sz="900" dirty="0" smtClean="0">
                <a:solidFill>
                  <a:schemeClr val="dk1"/>
                </a:solidFill>
                <a:latin typeface="Arial" panose="020B0604020202020204" pitchFamily="34" charset="0"/>
                <a:ea typeface="DM Sans"/>
                <a:cs typeface="Arial" panose="020B0604020202020204" pitchFamily="34" charset="0"/>
                <a:sym typeface="Poppins"/>
              </a:rPr>
              <a:t>depart mostly </a:t>
            </a:r>
            <a:r>
              <a:rPr lang="en-US" sz="900" dirty="0">
                <a:solidFill>
                  <a:schemeClr val="dk1"/>
                </a:solidFill>
                <a:latin typeface="Arial" panose="020B0604020202020204" pitchFamily="34" charset="0"/>
                <a:ea typeface="DM Sans"/>
                <a:cs typeface="Arial" panose="020B0604020202020204" pitchFamily="34" charset="0"/>
                <a:sym typeface="Poppins"/>
              </a:rPr>
              <a:t>in the </a:t>
            </a:r>
            <a:r>
              <a:rPr lang="en-US" sz="900" b="1" dirty="0">
                <a:solidFill>
                  <a:srgbClr val="0070C0"/>
                </a:solidFill>
                <a:latin typeface="Arial" panose="020B0604020202020204" pitchFamily="34" charset="0"/>
                <a:ea typeface="DM Sans"/>
                <a:cs typeface="Arial" panose="020B0604020202020204" pitchFamily="34" charset="0"/>
                <a:sym typeface="Poppins"/>
              </a:rPr>
              <a:t>city center</a:t>
            </a:r>
            <a:endParaRPr lang="pt-BR" sz="900" b="1" dirty="0">
              <a:solidFill>
                <a:srgbClr val="0070C0"/>
              </a:solidFill>
              <a:latin typeface="Arial" panose="020B0604020202020204" pitchFamily="34" charset="0"/>
              <a:ea typeface="DM Sans"/>
              <a:cs typeface="Arial" panose="020B0604020202020204" pitchFamily="34" charset="0"/>
              <a:sym typeface="Poppins"/>
            </a:endParaRPr>
          </a:p>
          <a:p>
            <a:pPr marL="152400" lvl="6">
              <a:buClr>
                <a:schemeClr val="dk1"/>
              </a:buClr>
              <a:buSzPts val="1200"/>
            </a:pPr>
            <a:endParaRPr lang="pt-BR" sz="600" b="1" dirty="0">
              <a:solidFill>
                <a:schemeClr val="dk1"/>
              </a:solidFill>
              <a:latin typeface="Arial" panose="020B0604020202020204" pitchFamily="34" charset="0"/>
              <a:ea typeface="Poppins"/>
              <a:cs typeface="Arial" panose="020B0604020202020204" pitchFamily="34" charset="0"/>
              <a:sym typeface="Poppins"/>
            </a:endParaRPr>
          </a:p>
          <a:p>
            <a:pPr marL="152400">
              <a:buClr>
                <a:schemeClr val="dk1"/>
              </a:buClr>
              <a:buSzPts val="1200"/>
            </a:pPr>
            <a:r>
              <a:rPr lang="en-US" sz="1200" b="1" dirty="0" smtClean="0">
                <a:solidFill>
                  <a:schemeClr val="tx1"/>
                </a:solidFill>
                <a:uFill>
                  <a:noFill/>
                </a:uFill>
                <a:latin typeface="Arial" panose="020B0604020202020204" pitchFamily="34" charset="0"/>
                <a:ea typeface="DM Sans"/>
                <a:cs typeface="Arial" panose="020B0604020202020204" pitchFamily="34" charset="0"/>
                <a:sym typeface="Poppins"/>
              </a:rPr>
              <a:t>Casuals</a:t>
            </a:r>
            <a:endParaRPr lang="en-US" sz="1050" b="1" dirty="0" smtClean="0">
              <a:solidFill>
                <a:schemeClr val="tx1"/>
              </a:solidFill>
              <a:uFill>
                <a:noFill/>
              </a:uFill>
              <a:latin typeface="Arial" panose="020B0604020202020204" pitchFamily="34" charset="0"/>
              <a:ea typeface="DM Sans"/>
              <a:cs typeface="Arial" panose="020B0604020202020204" pitchFamily="34" charset="0"/>
              <a:sym typeface="Poppins"/>
            </a:endParaRPr>
          </a:p>
          <a:p>
            <a:pPr marL="152400">
              <a:buClr>
                <a:schemeClr val="dk1"/>
              </a:buClr>
              <a:buSzPts val="1200"/>
            </a:pPr>
            <a:endParaRPr lang="en-US" sz="800" dirty="0">
              <a:solidFill>
                <a:schemeClr val="tx1"/>
              </a:solidFill>
              <a:uFill>
                <a:noFill/>
              </a:uFill>
              <a:latin typeface="Arial" panose="020B0604020202020204" pitchFamily="34" charset="0"/>
              <a:ea typeface="DM Sans"/>
              <a:cs typeface="Arial" panose="020B0604020202020204" pitchFamily="34" charset="0"/>
              <a:sym typeface="Poppins"/>
            </a:endParaRPr>
          </a:p>
          <a:p>
            <a:pPr marL="457200" lvl="6" indent="-304800">
              <a:buClr>
                <a:schemeClr val="dk1"/>
              </a:buClr>
              <a:buSzPts val="1200"/>
              <a:buFont typeface="Arial" panose="020B0604020202020204" pitchFamily="34" charset="0"/>
              <a:buChar char="•"/>
            </a:pPr>
            <a:r>
              <a:rPr lang="en-US" sz="900" dirty="0">
                <a:solidFill>
                  <a:schemeClr val="dk1"/>
                </a:solidFill>
                <a:latin typeface="Arial" panose="020B0604020202020204" pitchFamily="34" charset="0"/>
                <a:ea typeface="DM Sans"/>
                <a:cs typeface="Arial" panose="020B0604020202020204" pitchFamily="34" charset="0"/>
                <a:sym typeface="Poppins"/>
              </a:rPr>
              <a:t>Just </a:t>
            </a:r>
            <a:r>
              <a:rPr lang="en-US" sz="900" b="1" dirty="0">
                <a:solidFill>
                  <a:srgbClr val="FF0000"/>
                </a:solidFill>
                <a:latin typeface="Arial" panose="020B0604020202020204" pitchFamily="34" charset="0"/>
                <a:ea typeface="DM Sans"/>
                <a:cs typeface="Arial" panose="020B0604020202020204" pitchFamily="34" charset="0"/>
                <a:sym typeface="Poppins"/>
              </a:rPr>
              <a:t>few</a:t>
            </a:r>
            <a:r>
              <a:rPr lang="en-US" sz="900" dirty="0">
                <a:solidFill>
                  <a:srgbClr val="FF0000"/>
                </a:solidFill>
                <a:latin typeface="Arial" panose="020B0604020202020204" pitchFamily="34" charset="0"/>
                <a:ea typeface="DM Sans"/>
                <a:cs typeface="Arial" panose="020B0604020202020204" pitchFamily="34" charset="0"/>
                <a:sym typeface="Poppins"/>
              </a:rPr>
              <a:t> </a:t>
            </a:r>
            <a:r>
              <a:rPr lang="en-US" sz="900" dirty="0">
                <a:solidFill>
                  <a:schemeClr val="dk1"/>
                </a:solidFill>
                <a:latin typeface="Arial" panose="020B0604020202020204" pitchFamily="34" charset="0"/>
                <a:ea typeface="DM Sans"/>
                <a:cs typeface="Arial" panose="020B0604020202020204" pitchFamily="34" charset="0"/>
                <a:sym typeface="Poppins"/>
              </a:rPr>
              <a:t>Casuals ride at </a:t>
            </a:r>
            <a:r>
              <a:rPr lang="en-US" sz="900" b="1" dirty="0">
                <a:solidFill>
                  <a:srgbClr val="FF0000"/>
                </a:solidFill>
                <a:latin typeface="Arial" panose="020B0604020202020204" pitchFamily="34" charset="0"/>
                <a:ea typeface="DM Sans"/>
                <a:cs typeface="Arial" panose="020B0604020202020204" pitchFamily="34" charset="0"/>
                <a:sym typeface="Poppins"/>
              </a:rPr>
              <a:t>morning</a:t>
            </a:r>
          </a:p>
          <a:p>
            <a:pPr marL="457200" lvl="6" indent="-304800">
              <a:buClr>
                <a:schemeClr val="dk1"/>
              </a:buClr>
              <a:buSzPts val="1200"/>
              <a:buFont typeface="Arial" panose="020B0604020202020204" pitchFamily="34" charset="0"/>
              <a:buChar char="•"/>
            </a:pPr>
            <a:r>
              <a:rPr lang="en-US" sz="900" dirty="0">
                <a:solidFill>
                  <a:schemeClr val="dk1"/>
                </a:solidFill>
                <a:latin typeface="Arial" panose="020B0604020202020204" pitchFamily="34" charset="0"/>
                <a:ea typeface="DM Sans"/>
                <a:cs typeface="Arial" panose="020B0604020202020204" pitchFamily="34" charset="0"/>
                <a:sym typeface="Poppins"/>
              </a:rPr>
              <a:t>Although Members majority, at </a:t>
            </a:r>
            <a:r>
              <a:rPr lang="en-US" sz="900" b="1" dirty="0" smtClean="0">
                <a:solidFill>
                  <a:srgbClr val="FF0000"/>
                </a:solidFill>
                <a:latin typeface="Arial" panose="020B0604020202020204" pitchFamily="34" charset="0"/>
                <a:ea typeface="DM Sans"/>
                <a:cs typeface="Arial" panose="020B0604020202020204" pitchFamily="34" charset="0"/>
                <a:sym typeface="Poppins"/>
              </a:rPr>
              <a:t>night</a:t>
            </a:r>
            <a:r>
              <a:rPr lang="en-US" sz="900" dirty="0" smtClean="0">
                <a:solidFill>
                  <a:srgbClr val="FF0000"/>
                </a:solidFill>
                <a:latin typeface="Arial" panose="020B0604020202020204" pitchFamily="34" charset="0"/>
                <a:ea typeface="DM Sans"/>
                <a:cs typeface="Arial" panose="020B0604020202020204" pitchFamily="34" charset="0"/>
                <a:sym typeface="Poppins"/>
              </a:rPr>
              <a:t> </a:t>
            </a:r>
            <a:r>
              <a:rPr lang="en-US" sz="900" dirty="0">
                <a:solidFill>
                  <a:schemeClr val="dk1"/>
                </a:solidFill>
                <a:latin typeface="Arial" panose="020B0604020202020204" pitchFamily="34" charset="0"/>
                <a:ea typeface="DM Sans"/>
                <a:cs typeface="Arial" panose="020B0604020202020204" pitchFamily="34" charset="0"/>
                <a:sym typeface="Poppins"/>
              </a:rPr>
              <a:t>Casuals are </a:t>
            </a:r>
            <a:r>
              <a:rPr lang="en-US" sz="900" b="1" dirty="0">
                <a:solidFill>
                  <a:srgbClr val="FF0000"/>
                </a:solidFill>
                <a:latin typeface="Arial" panose="020B0604020202020204" pitchFamily="34" charset="0"/>
                <a:ea typeface="DM Sans"/>
                <a:cs typeface="Arial" panose="020B0604020202020204" pitchFamily="34" charset="0"/>
                <a:sym typeface="Poppins"/>
              </a:rPr>
              <a:t>majority</a:t>
            </a:r>
          </a:p>
          <a:p>
            <a:pPr marL="457200" lvl="6" indent="-304800">
              <a:buClr>
                <a:schemeClr val="dk1"/>
              </a:buClr>
              <a:buSzPts val="1200"/>
              <a:buFont typeface="Arial" panose="020B0604020202020204" pitchFamily="34" charset="0"/>
              <a:buChar char="•"/>
            </a:pPr>
            <a:r>
              <a:rPr lang="en-US" sz="900" dirty="0">
                <a:solidFill>
                  <a:schemeClr val="dk1"/>
                </a:solidFill>
                <a:latin typeface="Arial" panose="020B0604020202020204" pitchFamily="34" charset="0"/>
                <a:ea typeface="DM Sans"/>
                <a:cs typeface="Arial" panose="020B0604020202020204" pitchFamily="34" charset="0"/>
                <a:sym typeface="Poppins"/>
              </a:rPr>
              <a:t>Ride much more on </a:t>
            </a:r>
            <a:r>
              <a:rPr lang="en-US" sz="900" b="1" dirty="0">
                <a:solidFill>
                  <a:srgbClr val="FF0000"/>
                </a:solidFill>
                <a:latin typeface="Arial" panose="020B0604020202020204" pitchFamily="34" charset="0"/>
                <a:ea typeface="DM Sans"/>
                <a:cs typeface="Arial" panose="020B0604020202020204" pitchFamily="34" charset="0"/>
                <a:sym typeface="Poppins"/>
              </a:rPr>
              <a:t>Sundays</a:t>
            </a:r>
            <a:r>
              <a:rPr lang="en-US" sz="900" dirty="0">
                <a:solidFill>
                  <a:srgbClr val="FF0000"/>
                </a:solidFill>
                <a:latin typeface="Arial" panose="020B0604020202020204" pitchFamily="34" charset="0"/>
                <a:ea typeface="DM Sans"/>
                <a:cs typeface="Arial" panose="020B0604020202020204" pitchFamily="34" charset="0"/>
                <a:sym typeface="Poppins"/>
              </a:rPr>
              <a:t> </a:t>
            </a:r>
            <a:r>
              <a:rPr lang="en-US" sz="900" dirty="0">
                <a:solidFill>
                  <a:schemeClr val="dk1"/>
                </a:solidFill>
                <a:latin typeface="Arial" panose="020B0604020202020204" pitchFamily="34" charset="0"/>
                <a:ea typeface="DM Sans"/>
                <a:cs typeface="Arial" panose="020B0604020202020204" pitchFamily="34" charset="0"/>
                <a:sym typeface="Poppins"/>
              </a:rPr>
              <a:t>and </a:t>
            </a:r>
            <a:r>
              <a:rPr lang="en-US" sz="900" b="1" dirty="0">
                <a:solidFill>
                  <a:srgbClr val="FF0000"/>
                </a:solidFill>
                <a:latin typeface="Arial" panose="020B0604020202020204" pitchFamily="34" charset="0"/>
                <a:ea typeface="DM Sans"/>
                <a:cs typeface="Arial" panose="020B0604020202020204" pitchFamily="34" charset="0"/>
                <a:sym typeface="Poppins"/>
              </a:rPr>
              <a:t>Saturdays</a:t>
            </a:r>
          </a:p>
          <a:p>
            <a:pPr marL="457200" lvl="6" indent="-304800">
              <a:buClr>
                <a:schemeClr val="dk1"/>
              </a:buClr>
              <a:buSzPts val="1200"/>
              <a:buFont typeface="Arial" panose="020B0604020202020204" pitchFamily="34" charset="0"/>
              <a:buChar char="•"/>
            </a:pPr>
            <a:r>
              <a:rPr lang="en-US" sz="900" dirty="0">
                <a:solidFill>
                  <a:schemeClr val="dk1"/>
                </a:solidFill>
                <a:latin typeface="Arial" panose="020B0604020202020204" pitchFamily="34" charset="0"/>
                <a:ea typeface="DM Sans"/>
                <a:cs typeface="Arial" panose="020B0604020202020204" pitchFamily="34" charset="0"/>
                <a:sym typeface="Poppins"/>
              </a:rPr>
              <a:t>Independent of the day of week, time, month or bike type, Casuals spend </a:t>
            </a:r>
            <a:r>
              <a:rPr lang="en-US" sz="900" b="1" dirty="0">
                <a:solidFill>
                  <a:srgbClr val="FF0000"/>
                </a:solidFill>
                <a:latin typeface="Arial" panose="020B0604020202020204" pitchFamily="34" charset="0"/>
                <a:ea typeface="DM Sans"/>
                <a:cs typeface="Arial" panose="020B0604020202020204" pitchFamily="34" charset="0"/>
                <a:sym typeface="Poppins"/>
              </a:rPr>
              <a:t>twice time riding</a:t>
            </a:r>
            <a:r>
              <a:rPr lang="en-US" sz="900" dirty="0">
                <a:solidFill>
                  <a:srgbClr val="FF0000"/>
                </a:solidFill>
                <a:latin typeface="Arial" panose="020B0604020202020204" pitchFamily="34" charset="0"/>
                <a:ea typeface="DM Sans"/>
                <a:cs typeface="Arial" panose="020B0604020202020204" pitchFamily="34" charset="0"/>
                <a:sym typeface="Poppins"/>
              </a:rPr>
              <a:t> </a:t>
            </a:r>
            <a:r>
              <a:rPr lang="en-US" sz="900" dirty="0">
                <a:solidFill>
                  <a:schemeClr val="dk1"/>
                </a:solidFill>
                <a:latin typeface="Arial" panose="020B0604020202020204" pitchFamily="34" charset="0"/>
                <a:ea typeface="DM Sans"/>
                <a:cs typeface="Arial" panose="020B0604020202020204" pitchFamily="34" charset="0"/>
                <a:sym typeface="Poppins"/>
              </a:rPr>
              <a:t>if compared with Members</a:t>
            </a:r>
          </a:p>
          <a:p>
            <a:pPr marL="457200" lvl="6" indent="-304800">
              <a:buClr>
                <a:schemeClr val="dk1"/>
              </a:buClr>
              <a:buSzPts val="1200"/>
              <a:buFont typeface="Arial" panose="020B0604020202020204" pitchFamily="34" charset="0"/>
              <a:buChar char="•"/>
            </a:pPr>
            <a:r>
              <a:rPr lang="en-US" sz="900" dirty="0">
                <a:solidFill>
                  <a:schemeClr val="dk1"/>
                </a:solidFill>
                <a:latin typeface="Arial" panose="020B0604020202020204" pitchFamily="34" charset="0"/>
                <a:ea typeface="DM Sans"/>
                <a:cs typeface="Arial" panose="020B0604020202020204" pitchFamily="34" charset="0"/>
                <a:sym typeface="Poppins"/>
              </a:rPr>
              <a:t>Rides </a:t>
            </a:r>
            <a:r>
              <a:rPr lang="en-US" sz="900" dirty="0" smtClean="0">
                <a:solidFill>
                  <a:schemeClr val="dk1"/>
                </a:solidFill>
                <a:latin typeface="Arial" panose="020B0604020202020204" pitchFamily="34" charset="0"/>
                <a:ea typeface="DM Sans"/>
                <a:cs typeface="Arial" panose="020B0604020202020204" pitchFamily="34" charset="0"/>
                <a:sym typeface="Poppins"/>
              </a:rPr>
              <a:t>depart mostly </a:t>
            </a:r>
            <a:r>
              <a:rPr lang="en-US" sz="900" dirty="0">
                <a:solidFill>
                  <a:schemeClr val="dk1"/>
                </a:solidFill>
                <a:latin typeface="Arial" panose="020B0604020202020204" pitchFamily="34" charset="0"/>
                <a:ea typeface="DM Sans"/>
                <a:cs typeface="Arial" panose="020B0604020202020204" pitchFamily="34" charset="0"/>
                <a:sym typeface="Poppins"/>
              </a:rPr>
              <a:t>on the </a:t>
            </a:r>
            <a:r>
              <a:rPr lang="en-US" sz="900" b="1" dirty="0" smtClean="0">
                <a:solidFill>
                  <a:srgbClr val="FF0000"/>
                </a:solidFill>
                <a:latin typeface="Arial" panose="020B0604020202020204" pitchFamily="34" charset="0"/>
                <a:ea typeface="DM Sans"/>
                <a:cs typeface="Arial" panose="020B0604020202020204" pitchFamily="34" charset="0"/>
                <a:sym typeface="Poppins"/>
              </a:rPr>
              <a:t>waterfront</a:t>
            </a:r>
          </a:p>
          <a:p>
            <a:pPr marL="152400" lvl="0">
              <a:buClr>
                <a:schemeClr val="dk1"/>
              </a:buClr>
              <a:buSzPts val="1200"/>
            </a:pPr>
            <a:endParaRPr lang="en-US" sz="800" dirty="0" smtClean="0">
              <a:solidFill>
                <a:schemeClr val="tx1"/>
              </a:solidFill>
              <a:uFill>
                <a:noFill/>
              </a:uFill>
              <a:latin typeface="Arial" panose="020B0604020202020204" pitchFamily="34" charset="0"/>
              <a:ea typeface="DM Sans"/>
              <a:cs typeface="Arial" panose="020B0604020202020204" pitchFamily="34" charset="0"/>
              <a:sym typeface="DM Sans"/>
            </a:endParaRPr>
          </a:p>
          <a:p>
            <a:pPr marL="152400" lvl="0">
              <a:buClr>
                <a:schemeClr val="dk1"/>
              </a:buClr>
              <a:buSzPts val="1200"/>
            </a:pPr>
            <a:r>
              <a:rPr lang="en-US" sz="1200" b="1" dirty="0" smtClean="0">
                <a:solidFill>
                  <a:schemeClr val="tx1"/>
                </a:solidFill>
                <a:uFill>
                  <a:noFill/>
                </a:uFill>
                <a:latin typeface="Arial" panose="020B0604020202020204" pitchFamily="34" charset="0"/>
                <a:ea typeface="DM Sans"/>
                <a:cs typeface="Arial" panose="020B0604020202020204" pitchFamily="34" charset="0"/>
                <a:sym typeface="DM Sans"/>
              </a:rPr>
              <a:t>Both</a:t>
            </a:r>
            <a:endParaRPr lang="en-US" sz="1050" b="1" dirty="0" smtClean="0">
              <a:solidFill>
                <a:schemeClr val="tx1"/>
              </a:solidFill>
              <a:uFill>
                <a:noFill/>
              </a:uFill>
              <a:latin typeface="Arial" panose="020B0604020202020204" pitchFamily="34" charset="0"/>
              <a:ea typeface="DM Sans"/>
              <a:cs typeface="Arial" panose="020B0604020202020204" pitchFamily="34" charset="0"/>
              <a:sym typeface="DM Sans"/>
            </a:endParaRPr>
          </a:p>
          <a:p>
            <a:pPr marL="152400" lvl="0">
              <a:buClr>
                <a:schemeClr val="dk1"/>
              </a:buClr>
              <a:buSzPts val="1200"/>
            </a:pPr>
            <a:endParaRPr lang="en" sz="800" dirty="0">
              <a:solidFill>
                <a:schemeClr val="tx1"/>
              </a:solidFill>
              <a:uFill>
                <a:noFill/>
              </a:uFill>
              <a:latin typeface="Arial" panose="020B0604020202020204" pitchFamily="34" charset="0"/>
              <a:ea typeface="DM Sans"/>
              <a:cs typeface="Arial" panose="020B0604020202020204" pitchFamily="34" charset="0"/>
              <a:sym typeface="DM Sans"/>
            </a:endParaRPr>
          </a:p>
          <a:p>
            <a:pPr marL="457200" indent="-304800">
              <a:buClr>
                <a:schemeClr val="dk1"/>
              </a:buClr>
              <a:buSzPts val="1200"/>
              <a:buFont typeface="Arial" panose="020B0604020202020204" pitchFamily="34" charset="0"/>
              <a:buChar char="•"/>
            </a:pPr>
            <a:r>
              <a:rPr lang="en-US" sz="900" dirty="0" smtClean="0">
                <a:solidFill>
                  <a:schemeClr val="dk1"/>
                </a:solidFill>
                <a:latin typeface="Arial" panose="020B0604020202020204" pitchFamily="34" charset="0"/>
                <a:ea typeface="DM Sans"/>
                <a:cs typeface="Arial" panose="020B0604020202020204" pitchFamily="34" charset="0"/>
                <a:sym typeface="DM Sans"/>
              </a:rPr>
              <a:t>Ride more at the summer and less at the winter</a:t>
            </a:r>
            <a:r>
              <a:rPr lang="en-US" sz="1000" dirty="0" smtClean="0">
                <a:solidFill>
                  <a:schemeClr val="dk1"/>
                </a:solidFill>
                <a:latin typeface="Arial" panose="020B0604020202020204" pitchFamily="34" charset="0"/>
                <a:ea typeface="DM Sans"/>
                <a:cs typeface="Arial" panose="020B0604020202020204" pitchFamily="34" charset="0"/>
                <a:sym typeface="DM Sans"/>
              </a:rPr>
              <a:t> </a:t>
            </a:r>
            <a:endParaRPr lang="en-US" sz="1000" b="1" dirty="0">
              <a:solidFill>
                <a:schemeClr val="dk1"/>
              </a:solidFill>
              <a:latin typeface="Arial" panose="020B0604020202020204" pitchFamily="34" charset="0"/>
              <a:ea typeface="Poppins"/>
              <a:cs typeface="Arial" panose="020B0604020202020204" pitchFamily="34" charset="0"/>
              <a:sym typeface="Poppins"/>
            </a:endParaRPr>
          </a:p>
        </p:txBody>
      </p:sp>
      <p:sp>
        <p:nvSpPr>
          <p:cNvPr id="5" name="Google Shape;2036;p58"/>
          <p:cNvSpPr txBox="1"/>
          <p:nvPr/>
        </p:nvSpPr>
        <p:spPr>
          <a:xfrm>
            <a:off x="0" y="568228"/>
            <a:ext cx="9144000" cy="225757"/>
          </a:xfrm>
          <a:prstGeom prst="rect">
            <a:avLst/>
          </a:prstGeom>
          <a:noFill/>
          <a:ln>
            <a:noFill/>
          </a:ln>
        </p:spPr>
        <p:txBody>
          <a:bodyPr spcFirstLastPara="1" wrap="square" lIns="91425" tIns="91425" rIns="91425" bIns="91425" anchor="t" anchorCtr="0">
            <a:noAutofit/>
          </a:bodyPr>
          <a:lstStyle/>
          <a:p>
            <a:pPr algn="ct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5.4.1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a:t>
            </a:r>
            <a:r>
              <a:rPr lang="en-US" sz="1200" b="1" dirty="0">
                <a:solidFill>
                  <a:schemeClr val="dk1"/>
                </a:solidFill>
                <a:latin typeface="Arial" panose="020B0604020202020204" pitchFamily="34" charset="0"/>
                <a:ea typeface="Poppins"/>
                <a:cs typeface="Arial" panose="020B0604020202020204" pitchFamily="34" charset="0"/>
                <a:sym typeface="Poppins"/>
              </a:rPr>
              <a:t>Differences and Similarities</a:t>
            </a:r>
            <a:endParaRPr lang="en-US" sz="900" b="1" dirty="0">
              <a:solidFill>
                <a:schemeClr val="dk1"/>
              </a:solidFill>
              <a:latin typeface="Arial" panose="020B0604020202020204" pitchFamily="34" charset="0"/>
              <a:ea typeface="Poppins"/>
              <a:cs typeface="Arial" panose="020B0604020202020204" pitchFamily="34" charset="0"/>
              <a:sym typeface="Poppins"/>
            </a:endParaRPr>
          </a:p>
          <a:p>
            <a:pPr lvl="0" algn="ct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Tree>
    <p:extLst>
      <p:ext uri="{BB962C8B-B14F-4D97-AF65-F5344CB8AC3E}">
        <p14:creationId xmlns:p14="http://schemas.microsoft.com/office/powerpoint/2010/main" val="2885528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5" name="Google Shape;2035;p58"/>
          <p:cNvSpPr txBox="1">
            <a:spLocks noGrp="1"/>
          </p:cNvSpPr>
          <p:nvPr>
            <p:ph type="title"/>
          </p:nvPr>
        </p:nvSpPr>
        <p:spPr>
          <a:xfrm>
            <a:off x="0" y="0"/>
            <a:ext cx="9144000" cy="791183"/>
          </a:xfrm>
          <a:prstGeom prst="rect">
            <a:avLst/>
          </a:prstGeom>
        </p:spPr>
        <p:txBody>
          <a:bodyPr spcFirstLastPara="1" wrap="square" lIns="91425" tIns="91425" rIns="91425" bIns="91425" anchor="t" anchorCtr="0">
            <a:noAutofit/>
          </a:bodyPr>
          <a:lstStyle/>
          <a:p>
            <a:pPr lvl="0"/>
            <a:r>
              <a:rPr lang="en" sz="2000" b="0" dirty="0" smtClean="0"/>
              <a:t>5.4 </a:t>
            </a:r>
            <a:r>
              <a:rPr lang="en" sz="2000" b="0" dirty="0" smtClean="0"/>
              <a:t>-</a:t>
            </a:r>
            <a:r>
              <a:rPr lang="en" b="0" dirty="0" smtClean="0"/>
              <a:t> </a:t>
            </a:r>
            <a:r>
              <a:rPr lang="en-US" sz="2800" dirty="0"/>
              <a:t>Key Findings</a:t>
            </a:r>
            <a:endParaRPr dirty="0"/>
          </a:p>
        </p:txBody>
      </p:sp>
      <p:sp>
        <p:nvSpPr>
          <p:cNvPr id="2036" name="Google Shape;2036;p58"/>
          <p:cNvSpPr txBox="1"/>
          <p:nvPr/>
        </p:nvSpPr>
        <p:spPr>
          <a:xfrm>
            <a:off x="784851" y="1815830"/>
            <a:ext cx="7574298" cy="2254356"/>
          </a:xfrm>
          <a:prstGeom prst="rect">
            <a:avLst/>
          </a:prstGeom>
          <a:noFill/>
          <a:ln>
            <a:noFill/>
          </a:ln>
        </p:spPr>
        <p:txBody>
          <a:bodyPr spcFirstLastPara="1" wrap="square" lIns="91425" tIns="91425" rIns="91425" bIns="91425" anchor="t" anchorCtr="0">
            <a:noAutofit/>
          </a:bodyPr>
          <a:lstStyle/>
          <a:p>
            <a:pPr lvl="0"/>
            <a:r>
              <a:rPr lang="en-US" sz="900" dirty="0" smtClean="0">
                <a:solidFill>
                  <a:schemeClr val="dk1"/>
                </a:solidFill>
                <a:latin typeface="Arial" panose="020B0604020202020204" pitchFamily="34" charset="0"/>
                <a:ea typeface="DM Sans"/>
                <a:cs typeface="Arial" panose="020B0604020202020204" pitchFamily="34" charset="0"/>
                <a:sym typeface="DM Sans"/>
              </a:rPr>
              <a:t>Based </a:t>
            </a:r>
            <a:r>
              <a:rPr lang="en-US" sz="900" dirty="0">
                <a:solidFill>
                  <a:schemeClr val="dk1"/>
                </a:solidFill>
                <a:latin typeface="Arial" panose="020B0604020202020204" pitchFamily="34" charset="0"/>
                <a:ea typeface="DM Sans"/>
                <a:cs typeface="Arial" panose="020B0604020202020204" pitchFamily="34" charset="0"/>
                <a:sym typeface="DM Sans"/>
              </a:rPr>
              <a:t>on previous information, with </a:t>
            </a:r>
            <a:r>
              <a:rPr lang="en-US" sz="900" b="1" dirty="0">
                <a:solidFill>
                  <a:schemeClr val="tx1"/>
                </a:solidFill>
                <a:latin typeface="Arial" panose="020B0604020202020204" pitchFamily="34" charset="0"/>
                <a:ea typeface="DM Sans"/>
                <a:cs typeface="Arial" panose="020B0604020202020204" pitchFamily="34" charset="0"/>
                <a:sym typeface="DM Sans"/>
              </a:rPr>
              <a:t>just one relevant finding to both and many differences to each one</a:t>
            </a:r>
            <a:r>
              <a:rPr lang="en-US" sz="900" dirty="0">
                <a:solidFill>
                  <a:schemeClr val="dk1"/>
                </a:solidFill>
                <a:latin typeface="Arial" panose="020B0604020202020204" pitchFamily="34" charset="0"/>
                <a:ea typeface="DM Sans"/>
                <a:cs typeface="Arial" panose="020B0604020202020204" pitchFamily="34" charset="0"/>
                <a:sym typeface="DM Sans"/>
              </a:rPr>
              <a:t>, we presume that, </a:t>
            </a:r>
            <a:r>
              <a:rPr lang="en-US" sz="900" b="1" dirty="0" smtClean="0">
                <a:solidFill>
                  <a:srgbClr val="00B050"/>
                </a:solidFill>
                <a:latin typeface="Arial" panose="020B0604020202020204" pitchFamily="34" charset="0"/>
                <a:ea typeface="DM Sans"/>
                <a:cs typeface="Arial" panose="020B0604020202020204" pitchFamily="34" charset="0"/>
                <a:sym typeface="DM Sans"/>
              </a:rPr>
              <a:t>they </a:t>
            </a:r>
            <a:r>
              <a:rPr lang="en-US" sz="900" b="1" dirty="0">
                <a:solidFill>
                  <a:srgbClr val="00B050"/>
                </a:solidFill>
                <a:latin typeface="Arial" panose="020B0604020202020204" pitchFamily="34" charset="0"/>
                <a:ea typeface="DM Sans"/>
                <a:cs typeface="Arial" panose="020B0604020202020204" pitchFamily="34" charset="0"/>
                <a:sym typeface="DM Sans"/>
              </a:rPr>
              <a:t>intent to use is for distinct </a:t>
            </a:r>
            <a:r>
              <a:rPr lang="en-US" sz="900" b="1" dirty="0" smtClean="0">
                <a:solidFill>
                  <a:srgbClr val="00B050"/>
                </a:solidFill>
                <a:latin typeface="Arial" panose="020B0604020202020204" pitchFamily="34" charset="0"/>
                <a:ea typeface="DM Sans"/>
                <a:cs typeface="Arial" panose="020B0604020202020204" pitchFamily="34" charset="0"/>
                <a:sym typeface="DM Sans"/>
              </a:rPr>
              <a:t>reasons</a:t>
            </a:r>
            <a:r>
              <a:rPr lang="en-US" sz="900" b="1" dirty="0" smtClean="0">
                <a:solidFill>
                  <a:srgbClr val="7030A0"/>
                </a:solidFill>
                <a:latin typeface="Arial" panose="020B0604020202020204" pitchFamily="34" charset="0"/>
                <a:ea typeface="DM Sans"/>
                <a:cs typeface="Arial" panose="020B0604020202020204" pitchFamily="34" charset="0"/>
                <a:sym typeface="DM Sans"/>
              </a:rPr>
              <a:t>. </a:t>
            </a:r>
            <a:r>
              <a:rPr lang="en-US" sz="900" dirty="0">
                <a:solidFill>
                  <a:schemeClr val="dk1"/>
                </a:solidFill>
                <a:latin typeface="Arial" panose="020B0604020202020204" pitchFamily="34" charset="0"/>
                <a:ea typeface="DM Sans"/>
                <a:cs typeface="Arial" panose="020B0604020202020204" pitchFamily="34" charset="0"/>
                <a:sym typeface="DM Sans"/>
              </a:rPr>
              <a:t>And these reasons we make the following assumptions</a:t>
            </a:r>
            <a:r>
              <a:rPr lang="en-US" sz="900" dirty="0" smtClean="0">
                <a:solidFill>
                  <a:schemeClr val="dk1"/>
                </a:solidFill>
                <a:latin typeface="Arial" panose="020B0604020202020204" pitchFamily="34" charset="0"/>
                <a:ea typeface="DM Sans"/>
                <a:cs typeface="Arial" panose="020B0604020202020204" pitchFamily="34" charset="0"/>
                <a:sym typeface="DM Sans"/>
              </a:rPr>
              <a:t>:</a:t>
            </a:r>
          </a:p>
          <a:p>
            <a:pPr lvl="0"/>
            <a:endParaRPr lang="en-US" sz="900" dirty="0" smtClean="0">
              <a:solidFill>
                <a:schemeClr val="dk1"/>
              </a:solid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endParaRPr lang="en-US" sz="800" dirty="0" smtClean="0">
              <a:solidFill>
                <a:srgbClr val="0070C0"/>
              </a:solidFill>
              <a:uFill>
                <a:noFill/>
              </a:uFill>
              <a:latin typeface="Arial" panose="020B0604020202020204" pitchFamily="34" charset="0"/>
              <a:ea typeface="DM Sans"/>
              <a:cs typeface="Arial" panose="020B0604020202020204" pitchFamily="34" charset="0"/>
              <a:sym typeface="DM Sans"/>
            </a:endParaRPr>
          </a:p>
          <a:p>
            <a:pPr marL="457200" lvl="0" indent="-304800">
              <a:buClr>
                <a:schemeClr val="dk1"/>
              </a:buClr>
              <a:buSzPts val="1200"/>
              <a:buFont typeface="Arial" panose="020B0604020202020204" pitchFamily="34" charset="0"/>
              <a:buChar char="•"/>
            </a:pPr>
            <a:r>
              <a:rPr lang="en-US" sz="1600" b="1" dirty="0" smtClean="0">
                <a:solidFill>
                  <a:srgbClr val="00B050"/>
                </a:solidFill>
                <a:latin typeface="Arial" panose="020B0604020202020204" pitchFamily="34" charset="0"/>
                <a:ea typeface="DM Sans"/>
                <a:cs typeface="Arial" panose="020B0604020202020204" pitchFamily="34" charset="0"/>
                <a:sym typeface="DM Sans"/>
              </a:rPr>
              <a:t>Casuals</a:t>
            </a:r>
            <a:r>
              <a:rPr lang="en-US" sz="1600" b="1" dirty="0" smtClean="0">
                <a:solidFill>
                  <a:schemeClr val="tx1"/>
                </a:solidFill>
                <a:latin typeface="Arial" panose="020B0604020202020204" pitchFamily="34" charset="0"/>
                <a:ea typeface="DM Sans"/>
                <a:cs typeface="Arial" panose="020B0604020202020204" pitchFamily="34" charset="0"/>
                <a:sym typeface="DM Sans"/>
              </a:rPr>
              <a:t> </a:t>
            </a:r>
            <a:r>
              <a:rPr lang="en-US" sz="1600" dirty="0">
                <a:solidFill>
                  <a:schemeClr val="tx1"/>
                </a:solidFill>
                <a:latin typeface="Arial" panose="020B0604020202020204" pitchFamily="34" charset="0"/>
                <a:ea typeface="DM Sans"/>
                <a:cs typeface="Arial" panose="020B0604020202020204" pitchFamily="34" charset="0"/>
                <a:sym typeface="DM Sans"/>
              </a:rPr>
              <a:t>primarily use Cyclistic bikes for</a:t>
            </a:r>
            <a:r>
              <a:rPr lang="en-US" sz="1600" b="1" dirty="0">
                <a:solidFill>
                  <a:schemeClr val="tx1"/>
                </a:solidFill>
                <a:latin typeface="Arial" panose="020B0604020202020204" pitchFamily="34" charset="0"/>
                <a:ea typeface="DM Sans"/>
                <a:cs typeface="Arial" panose="020B0604020202020204" pitchFamily="34" charset="0"/>
                <a:sym typeface="DM Sans"/>
              </a:rPr>
              <a:t> </a:t>
            </a:r>
            <a:r>
              <a:rPr lang="en-US" sz="1600" b="1" dirty="0" smtClean="0">
                <a:solidFill>
                  <a:srgbClr val="00B050"/>
                </a:solidFill>
                <a:latin typeface="Arial" panose="020B0604020202020204" pitchFamily="34" charset="0"/>
                <a:ea typeface="DM Sans"/>
                <a:cs typeface="Arial" panose="020B0604020202020204" pitchFamily="34" charset="0"/>
                <a:sym typeface="DM Sans"/>
              </a:rPr>
              <a:t>leisure</a:t>
            </a:r>
            <a:r>
              <a:rPr lang="en-US" sz="1600" b="1" dirty="0" smtClean="0">
                <a:solidFill>
                  <a:schemeClr val="tx1"/>
                </a:solidFill>
                <a:latin typeface="Arial" panose="020B0604020202020204" pitchFamily="34" charset="0"/>
                <a:ea typeface="DM Sans"/>
                <a:cs typeface="Arial" panose="020B0604020202020204" pitchFamily="34" charset="0"/>
                <a:sym typeface="DM Sans"/>
              </a:rPr>
              <a:t>; </a:t>
            </a:r>
            <a:r>
              <a:rPr lang="en-US" sz="1600" dirty="0" smtClean="0">
                <a:solidFill>
                  <a:schemeClr val="tx1"/>
                </a:solidFill>
                <a:latin typeface="Arial" panose="020B0604020202020204" pitchFamily="34" charset="0"/>
                <a:ea typeface="DM Sans"/>
                <a:cs typeface="Arial" panose="020B0604020202020204" pitchFamily="34" charset="0"/>
                <a:sym typeface="DM Sans"/>
              </a:rPr>
              <a:t>and</a:t>
            </a:r>
          </a:p>
          <a:p>
            <a:pPr marL="152400" lvl="0">
              <a:buClr>
                <a:schemeClr val="dk1"/>
              </a:buClr>
              <a:buSzPts val="1200"/>
            </a:pPr>
            <a:endParaRPr lang="en-US" sz="1600" b="1" dirty="0">
              <a:solidFill>
                <a:schemeClr val="tx1"/>
              </a:solidFill>
              <a:latin typeface="Arial" panose="020B0604020202020204" pitchFamily="34" charset="0"/>
              <a:ea typeface="DM Sans"/>
              <a:cs typeface="Arial" panose="020B0604020202020204" pitchFamily="34" charset="0"/>
              <a:sym typeface="DM Sans"/>
            </a:endParaRPr>
          </a:p>
          <a:p>
            <a:pPr marL="457200" lvl="0" indent="-304800">
              <a:buClr>
                <a:schemeClr val="dk1"/>
              </a:buClr>
              <a:buSzPts val="1200"/>
              <a:buFont typeface="Arial" panose="020B0604020202020204" pitchFamily="34" charset="0"/>
              <a:buChar char="•"/>
            </a:pPr>
            <a:r>
              <a:rPr lang="en-US" sz="1600" b="1" dirty="0" smtClean="0">
                <a:solidFill>
                  <a:srgbClr val="00B050"/>
                </a:solidFill>
                <a:latin typeface="Arial" panose="020B0604020202020204" pitchFamily="34" charset="0"/>
                <a:ea typeface="DM Sans"/>
                <a:cs typeface="Arial" panose="020B0604020202020204" pitchFamily="34" charset="0"/>
                <a:sym typeface="DM Sans"/>
              </a:rPr>
              <a:t>Members </a:t>
            </a:r>
            <a:r>
              <a:rPr lang="en-US" sz="1600" dirty="0">
                <a:solidFill>
                  <a:schemeClr val="tx1"/>
                </a:solidFill>
                <a:latin typeface="Arial" panose="020B0604020202020204" pitchFamily="34" charset="0"/>
                <a:ea typeface="DM Sans"/>
                <a:cs typeface="Arial" panose="020B0604020202020204" pitchFamily="34" charset="0"/>
                <a:sym typeface="DM Sans"/>
              </a:rPr>
              <a:t>primarily use Cyclistic bikes for commuting to</a:t>
            </a:r>
            <a:r>
              <a:rPr lang="en-US" sz="1600" b="1" dirty="0">
                <a:solidFill>
                  <a:schemeClr val="tx1"/>
                </a:solidFill>
                <a:latin typeface="Arial" panose="020B0604020202020204" pitchFamily="34" charset="0"/>
                <a:ea typeface="DM Sans"/>
                <a:cs typeface="Arial" panose="020B0604020202020204" pitchFamily="34" charset="0"/>
                <a:sym typeface="DM Sans"/>
              </a:rPr>
              <a:t> </a:t>
            </a:r>
            <a:r>
              <a:rPr lang="en-US" sz="1600" b="1" dirty="0">
                <a:solidFill>
                  <a:srgbClr val="00B050"/>
                </a:solidFill>
                <a:latin typeface="Arial" panose="020B0604020202020204" pitchFamily="34" charset="0"/>
                <a:ea typeface="DM Sans"/>
                <a:cs typeface="Arial" panose="020B0604020202020204" pitchFamily="34" charset="0"/>
                <a:sym typeface="DM Sans"/>
              </a:rPr>
              <a:t>work </a:t>
            </a:r>
            <a:r>
              <a:rPr lang="en-US" sz="1600" dirty="0">
                <a:solidFill>
                  <a:schemeClr val="tx1"/>
                </a:solidFill>
                <a:latin typeface="Arial" panose="020B0604020202020204" pitchFamily="34" charset="0"/>
                <a:ea typeface="DM Sans"/>
                <a:cs typeface="Arial" panose="020B0604020202020204" pitchFamily="34" charset="0"/>
                <a:sym typeface="DM Sans"/>
              </a:rPr>
              <a:t>or another</a:t>
            </a:r>
            <a:r>
              <a:rPr lang="en-US" sz="1600" b="1" dirty="0">
                <a:solidFill>
                  <a:schemeClr val="tx1"/>
                </a:solidFill>
                <a:latin typeface="Arial" panose="020B0604020202020204" pitchFamily="34" charset="0"/>
                <a:ea typeface="DM Sans"/>
                <a:cs typeface="Arial" panose="020B0604020202020204" pitchFamily="34" charset="0"/>
                <a:sym typeface="DM Sans"/>
              </a:rPr>
              <a:t> </a:t>
            </a:r>
            <a:r>
              <a:rPr lang="en-US" sz="1600" b="1" dirty="0" smtClean="0">
                <a:solidFill>
                  <a:srgbClr val="00B050"/>
                </a:solidFill>
                <a:latin typeface="Arial" panose="020B0604020202020204" pitchFamily="34" charset="0"/>
                <a:ea typeface="DM Sans"/>
                <a:cs typeface="Arial" panose="020B0604020202020204" pitchFamily="34" charset="0"/>
                <a:sym typeface="DM Sans"/>
              </a:rPr>
              <a:t>routines</a:t>
            </a:r>
            <a:endParaRPr sz="1600" b="1" dirty="0">
              <a:solidFill>
                <a:srgbClr val="00B050"/>
              </a:solidFill>
              <a:latin typeface="Arial" panose="020B0604020202020204" pitchFamily="34" charset="0"/>
              <a:ea typeface="DM Sans"/>
              <a:cs typeface="Arial" panose="020B0604020202020204" pitchFamily="34" charset="0"/>
              <a:sym typeface="DM Sans"/>
            </a:endParaRPr>
          </a:p>
          <a:p>
            <a:pPr marL="0" lvl="0" indent="0" algn="l" rtl="0">
              <a:spcBef>
                <a:spcPts val="0"/>
              </a:spcBef>
              <a:spcAft>
                <a:spcPts val="0"/>
              </a:spcAft>
              <a:buNone/>
            </a:pPr>
            <a:endParaRPr lang="en" sz="800" b="1" dirty="0" smtClean="0">
              <a:solidFill>
                <a:schemeClr val="dk1"/>
              </a:solidFill>
              <a:latin typeface="Arial" panose="020B0604020202020204" pitchFamily="34" charset="0"/>
              <a:ea typeface="Poppins"/>
              <a:cs typeface="Arial" panose="020B0604020202020204" pitchFamily="34" charset="0"/>
              <a:sym typeface="Poppins"/>
            </a:endParaRPr>
          </a:p>
        </p:txBody>
      </p:sp>
      <p:sp>
        <p:nvSpPr>
          <p:cNvPr id="5" name="Google Shape;2036;p58"/>
          <p:cNvSpPr txBox="1"/>
          <p:nvPr/>
        </p:nvSpPr>
        <p:spPr>
          <a:xfrm>
            <a:off x="0" y="568228"/>
            <a:ext cx="9144000" cy="225757"/>
          </a:xfrm>
          <a:prstGeom prst="rect">
            <a:avLst/>
          </a:prstGeom>
          <a:noFill/>
          <a:ln>
            <a:noFill/>
          </a:ln>
        </p:spPr>
        <p:txBody>
          <a:bodyPr spcFirstLastPara="1" wrap="square" lIns="91425" tIns="91425" rIns="91425" bIns="91425" anchor="t" anchorCtr="0">
            <a:noAutofit/>
          </a:bodyPr>
          <a:lstStyle/>
          <a:p>
            <a:pPr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5</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.4.2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 </a:t>
            </a:r>
            <a:r>
              <a:rPr lang="en-US" sz="1200" b="1" dirty="0">
                <a:solidFill>
                  <a:schemeClr val="dk1"/>
                </a:solidFill>
                <a:latin typeface="Arial" panose="020B0604020202020204" pitchFamily="34" charset="0"/>
                <a:ea typeface="Poppins"/>
                <a:cs typeface="Arial" panose="020B0604020202020204" pitchFamily="34" charset="0"/>
                <a:sym typeface="Poppins"/>
              </a:rPr>
              <a:t>Speculations</a:t>
            </a:r>
            <a:endParaRPr lang="en-US" sz="900" b="1"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6" name="Google Shape;2034;p58"/>
          <p:cNvSpPr/>
          <p:nvPr/>
        </p:nvSpPr>
        <p:spPr>
          <a:xfrm>
            <a:off x="784851" y="1359461"/>
            <a:ext cx="7704000" cy="2710725"/>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029409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33"/>
          <p:cNvSpPr txBox="1">
            <a:spLocks noGrp="1"/>
          </p:cNvSpPr>
          <p:nvPr>
            <p:ph type="title"/>
          </p:nvPr>
        </p:nvSpPr>
        <p:spPr>
          <a:xfrm>
            <a:off x="2145138" y="2688185"/>
            <a:ext cx="4853700" cy="83971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smtClean="0"/>
              <a:t>Act</a:t>
            </a:r>
            <a:endParaRPr sz="4800" dirty="0"/>
          </a:p>
        </p:txBody>
      </p:sp>
      <p:sp>
        <p:nvSpPr>
          <p:cNvPr id="1382" name="Google Shape;1382;p33"/>
          <p:cNvSpPr txBox="1">
            <a:spLocks noGrp="1"/>
          </p:cNvSpPr>
          <p:nvPr>
            <p:ph type="title" idx="2"/>
          </p:nvPr>
        </p:nvSpPr>
        <p:spPr>
          <a:xfrm>
            <a:off x="4009338" y="848579"/>
            <a:ext cx="1125300" cy="106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lumMod val="50000"/>
                  </a:schemeClr>
                </a:solidFill>
              </a:rPr>
              <a:t>6</a:t>
            </a:r>
            <a:endParaRPr dirty="0">
              <a:solidFill>
                <a:schemeClr val="bg2">
                  <a:lumMod val="50000"/>
                </a:schemeClr>
              </a:solidFill>
            </a:endParaRPr>
          </a:p>
        </p:txBody>
      </p:sp>
    </p:spTree>
    <p:extLst>
      <p:ext uri="{BB962C8B-B14F-4D97-AF65-F5344CB8AC3E}">
        <p14:creationId xmlns:p14="http://schemas.microsoft.com/office/powerpoint/2010/main" val="18629731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Google Shape;2034;p58"/>
          <p:cNvSpPr/>
          <p:nvPr/>
        </p:nvSpPr>
        <p:spPr>
          <a:xfrm>
            <a:off x="745403" y="1431857"/>
            <a:ext cx="1775549" cy="1311340"/>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58"/>
          <p:cNvSpPr txBox="1">
            <a:spLocks noGrp="1"/>
          </p:cNvSpPr>
          <p:nvPr>
            <p:ph type="title"/>
          </p:nvPr>
        </p:nvSpPr>
        <p:spPr>
          <a:xfrm>
            <a:off x="-1" y="0"/>
            <a:ext cx="9144000" cy="572700"/>
          </a:xfrm>
          <a:prstGeom prst="rect">
            <a:avLst/>
          </a:prstGeom>
        </p:spPr>
        <p:txBody>
          <a:bodyPr spcFirstLastPara="1" wrap="square" lIns="91425" tIns="91425" rIns="91425" bIns="91425" anchor="t" anchorCtr="0">
            <a:noAutofit/>
          </a:bodyPr>
          <a:lstStyle/>
          <a:p>
            <a:pPr lvl="0" algn="l"/>
            <a:r>
              <a:rPr lang="en" sz="2000" b="0" dirty="0"/>
              <a:t>6</a:t>
            </a:r>
            <a:r>
              <a:rPr lang="en" sz="2000" b="0" dirty="0" smtClean="0"/>
              <a:t>.1 </a:t>
            </a:r>
            <a:r>
              <a:rPr lang="en" sz="2000" b="0" dirty="0" smtClean="0"/>
              <a:t>-</a:t>
            </a:r>
            <a:r>
              <a:rPr lang="en" dirty="0" smtClean="0"/>
              <a:t> </a:t>
            </a:r>
            <a:r>
              <a:rPr lang="en-US" sz="2000" dirty="0"/>
              <a:t>Recommendation I - Convert </a:t>
            </a:r>
            <a:r>
              <a:rPr lang="en-US" sz="2000" dirty="0" smtClean="0"/>
              <a:t>Casuals to Member assertively</a:t>
            </a:r>
            <a:endParaRPr sz="2400" dirty="0"/>
          </a:p>
        </p:txBody>
      </p:sp>
      <p:sp>
        <p:nvSpPr>
          <p:cNvPr id="5" name="Google Shape;2026;p57"/>
          <p:cNvSpPr/>
          <p:nvPr/>
        </p:nvSpPr>
        <p:spPr>
          <a:xfrm>
            <a:off x="745403" y="718744"/>
            <a:ext cx="177555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745403" y="718745"/>
            <a:ext cx="1775549" cy="482952"/>
          </a:xfrm>
          <a:prstGeom prst="rect">
            <a:avLst/>
          </a:prstGeom>
          <a:noFill/>
          <a:ln>
            <a:noFill/>
          </a:ln>
        </p:spPr>
        <p:txBody>
          <a:bodyPr spcFirstLastPara="1" wrap="square" lIns="91425" tIns="91425" rIns="91425" bIns="91425" anchor="t" anchorCtr="0">
            <a:noAutofit/>
          </a:bodyPr>
          <a:lstStyle/>
          <a:p>
            <a:pPr lvl="0" algn="ctr"/>
            <a:r>
              <a:rPr lang="en-US" sz="1000" b="1" dirty="0" smtClean="0">
                <a:solidFill>
                  <a:schemeClr val="tx1"/>
                </a:solidFill>
                <a:uFill>
                  <a:noFill/>
                </a:uFill>
                <a:latin typeface="Arial" panose="020B0604020202020204" pitchFamily="34" charset="0"/>
                <a:ea typeface="DM Sans"/>
                <a:cs typeface="Arial" panose="020B0604020202020204" pitchFamily="34" charset="0"/>
                <a:sym typeface="DM Sans"/>
              </a:rPr>
              <a:t>Design </a:t>
            </a:r>
            <a:r>
              <a:rPr lang="en-US" sz="1000" b="1" dirty="0">
                <a:solidFill>
                  <a:schemeClr val="tx1"/>
                </a:solidFill>
                <a:uFill>
                  <a:noFill/>
                </a:uFill>
                <a:latin typeface="Arial" panose="020B0604020202020204" pitchFamily="34" charset="0"/>
                <a:ea typeface="DM Sans"/>
                <a:cs typeface="Arial" panose="020B0604020202020204" pitchFamily="34" charset="0"/>
                <a:sym typeface="DM Sans"/>
              </a:rPr>
              <a:t>an annual plan for weekend users</a:t>
            </a:r>
          </a:p>
        </p:txBody>
      </p:sp>
      <p:sp>
        <p:nvSpPr>
          <p:cNvPr id="9" name="Google Shape;2036;p58"/>
          <p:cNvSpPr txBox="1"/>
          <p:nvPr/>
        </p:nvSpPr>
        <p:spPr>
          <a:xfrm>
            <a:off x="745403" y="1431856"/>
            <a:ext cx="1775550" cy="1311340"/>
          </a:xfrm>
          <a:prstGeom prst="rect">
            <a:avLst/>
          </a:prstGeom>
          <a:noFill/>
          <a:ln>
            <a:noFill/>
          </a:ln>
        </p:spPr>
        <p:txBody>
          <a:bodyPr spcFirstLastPara="1" wrap="square" lIns="91425" tIns="91425" rIns="91425" bIns="91425" anchor="t" anchorCtr="0">
            <a:noAutofit/>
          </a:bodyPr>
          <a:lstStyle/>
          <a:p>
            <a:pPr lvl="0" algn="ct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It's not possible</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to design a new marketing strategy that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converts all the Casuals to Members</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and get satisfactory results, because as we saw before,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they have different reasons to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ride</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 </a:t>
            </a:r>
          </a:p>
          <a:p>
            <a:pPr lvl="0" algn="ctr"/>
            <a:endParaRPr lang="pt-BR" sz="700" dirty="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So, the solution is to create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a plan to these specific riders</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According to the records of the database, they represent almost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20% from the total</a:t>
            </a:r>
          </a:p>
        </p:txBody>
      </p:sp>
      <p:sp>
        <p:nvSpPr>
          <p:cNvPr id="18" name="Google Shape;2034;p58"/>
          <p:cNvSpPr/>
          <p:nvPr/>
        </p:nvSpPr>
        <p:spPr>
          <a:xfrm>
            <a:off x="3693024" y="1431857"/>
            <a:ext cx="1775549" cy="207969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2026;p57"/>
          <p:cNvSpPr/>
          <p:nvPr/>
        </p:nvSpPr>
        <p:spPr>
          <a:xfrm>
            <a:off x="3693024" y="718745"/>
            <a:ext cx="177555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0" name="Google Shape;2036;p58"/>
          <p:cNvSpPr txBox="1"/>
          <p:nvPr/>
        </p:nvSpPr>
        <p:spPr>
          <a:xfrm>
            <a:off x="3693024" y="718746"/>
            <a:ext cx="1775549" cy="482952"/>
          </a:xfrm>
          <a:prstGeom prst="rect">
            <a:avLst/>
          </a:prstGeom>
          <a:noFill/>
          <a:ln>
            <a:noFill/>
          </a:ln>
        </p:spPr>
        <p:txBody>
          <a:bodyPr spcFirstLastPara="1" wrap="square" lIns="91425" tIns="91425" rIns="91425" bIns="91425" anchor="t" anchorCtr="0">
            <a:noAutofit/>
          </a:bodyPr>
          <a:lstStyle/>
          <a:p>
            <a:pPr lvl="0" algn="ctr"/>
            <a:r>
              <a:rPr lang="en-US" sz="1000" b="1" dirty="0" smtClean="0">
                <a:solidFill>
                  <a:schemeClr val="tx1"/>
                </a:solidFill>
                <a:uFill>
                  <a:noFill/>
                </a:uFill>
                <a:latin typeface="Arial" panose="020B0604020202020204" pitchFamily="34" charset="0"/>
                <a:ea typeface="DM Sans"/>
                <a:cs typeface="Arial" panose="020B0604020202020204" pitchFamily="34" charset="0"/>
                <a:sym typeface="DM Sans"/>
              </a:rPr>
              <a:t>Be </a:t>
            </a:r>
            <a:r>
              <a:rPr lang="en-US" sz="1000" b="1" dirty="0">
                <a:solidFill>
                  <a:schemeClr val="tx1"/>
                </a:solidFill>
                <a:uFill>
                  <a:noFill/>
                </a:uFill>
                <a:latin typeface="Arial" panose="020B0604020202020204" pitchFamily="34" charset="0"/>
                <a:ea typeface="DM Sans"/>
                <a:cs typeface="Arial" panose="020B0604020202020204" pitchFamily="34" charset="0"/>
                <a:sym typeface="DM Sans"/>
              </a:rPr>
              <a:t>assertive in the marketing strategy</a:t>
            </a:r>
          </a:p>
        </p:txBody>
      </p:sp>
      <p:sp>
        <p:nvSpPr>
          <p:cNvPr id="21" name="Google Shape;2036;p58"/>
          <p:cNvSpPr txBox="1"/>
          <p:nvPr/>
        </p:nvSpPr>
        <p:spPr>
          <a:xfrm>
            <a:off x="3693024" y="1431856"/>
            <a:ext cx="1775550" cy="2079694"/>
          </a:xfrm>
          <a:prstGeom prst="rect">
            <a:avLst/>
          </a:prstGeom>
          <a:noFill/>
          <a:ln>
            <a:noFill/>
          </a:ln>
        </p:spPr>
        <p:txBody>
          <a:bodyPr spcFirstLastPara="1" wrap="square" lIns="91425" tIns="91425" rIns="91425" bIns="91425" anchor="t" anchorCtr="0">
            <a:noAutofit/>
          </a:bodyPr>
          <a:lstStyle/>
          <a:p>
            <a:pPr lvl="0" algn="ct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How can we convert Casuals to Member if they apparently don't want this commitment?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Highlighting</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a:t>
            </a: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the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mental health benefits</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of having leisure time, at least weekly</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t>
            </a:r>
          </a:p>
          <a:p>
            <a:pPr marL="171450" lvl="0" indent="-171450">
              <a:buFont typeface="Arial" panose="020B0604020202020204" pitchFamily="34" charset="0"/>
              <a:buChar char="•"/>
            </a:pP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the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health benefits</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of keep moving, riding constantly;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and</a:t>
            </a:r>
          </a:p>
          <a:p>
            <a:pPr marL="171450" lvl="0" indent="-171450">
              <a:buFont typeface="Arial" panose="020B0604020202020204" pitchFamily="34" charset="0"/>
              <a:buChar char="•"/>
            </a:pPr>
            <a:endPar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the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real discounts</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in a transparent and easy to understand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way</a:t>
            </a:r>
          </a:p>
          <a:p>
            <a:pPr marL="171450" lvl="0" indent="-171450" algn="ctr">
              <a:buFont typeface="Arial" panose="020B0604020202020204" pitchFamily="34" charset="0"/>
              <a:buChar char="•"/>
            </a:pPr>
            <a:endParaRPr lang="pt-BR" sz="700" dirty="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In few words, the campaign theme can be: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more leisure, more healthier and more savings for Casuals</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riders</a:t>
            </a:r>
          </a:p>
        </p:txBody>
      </p:sp>
      <p:sp>
        <p:nvSpPr>
          <p:cNvPr id="22" name="Google Shape;2034;p58"/>
          <p:cNvSpPr/>
          <p:nvPr/>
        </p:nvSpPr>
        <p:spPr>
          <a:xfrm>
            <a:off x="745402" y="3660704"/>
            <a:ext cx="1775549" cy="730249"/>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026;p57"/>
          <p:cNvSpPr/>
          <p:nvPr/>
        </p:nvSpPr>
        <p:spPr>
          <a:xfrm>
            <a:off x="745402" y="2947592"/>
            <a:ext cx="177555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4" name="Google Shape;2036;p58"/>
          <p:cNvSpPr txBox="1"/>
          <p:nvPr/>
        </p:nvSpPr>
        <p:spPr>
          <a:xfrm>
            <a:off x="745402" y="2947593"/>
            <a:ext cx="1775549" cy="482952"/>
          </a:xfrm>
          <a:prstGeom prst="rect">
            <a:avLst/>
          </a:prstGeom>
          <a:noFill/>
          <a:ln>
            <a:noFill/>
          </a:ln>
        </p:spPr>
        <p:txBody>
          <a:bodyPr spcFirstLastPara="1" wrap="square" lIns="91425" tIns="91425" rIns="91425" bIns="91425" anchor="t" anchorCtr="0">
            <a:noAutofit/>
          </a:bodyPr>
          <a:lstStyle/>
          <a:p>
            <a:pPr lvl="0" algn="ctr"/>
            <a:r>
              <a:rPr lang="en-US" sz="1000" b="1" dirty="0" smtClean="0">
                <a:solidFill>
                  <a:schemeClr val="tx1"/>
                </a:solidFill>
                <a:uFill>
                  <a:noFill/>
                </a:uFill>
                <a:latin typeface="Arial" panose="020B0604020202020204" pitchFamily="34" charset="0"/>
                <a:ea typeface="DM Sans"/>
                <a:cs typeface="Arial" panose="020B0604020202020204" pitchFamily="34" charset="0"/>
                <a:sym typeface="DM Sans"/>
              </a:rPr>
              <a:t>Establish </a:t>
            </a:r>
            <a:r>
              <a:rPr lang="en-US" sz="1000" b="1" dirty="0">
                <a:solidFill>
                  <a:schemeClr val="tx1"/>
                </a:solidFill>
                <a:uFill>
                  <a:noFill/>
                </a:uFill>
                <a:latin typeface="Arial" panose="020B0604020202020204" pitchFamily="34" charset="0"/>
                <a:ea typeface="DM Sans"/>
                <a:cs typeface="Arial" panose="020B0604020202020204" pitchFamily="34" charset="0"/>
                <a:sym typeface="DM Sans"/>
              </a:rPr>
              <a:t>a good trade between cost and benefit</a:t>
            </a:r>
          </a:p>
        </p:txBody>
      </p:sp>
      <p:sp>
        <p:nvSpPr>
          <p:cNvPr id="25" name="Google Shape;2036;p58"/>
          <p:cNvSpPr txBox="1"/>
          <p:nvPr/>
        </p:nvSpPr>
        <p:spPr>
          <a:xfrm>
            <a:off x="745402" y="3660704"/>
            <a:ext cx="1775550" cy="730250"/>
          </a:xfrm>
          <a:prstGeom prst="rect">
            <a:avLst/>
          </a:prstGeom>
          <a:noFill/>
          <a:ln>
            <a:noFill/>
          </a:ln>
        </p:spPr>
        <p:txBody>
          <a:bodyPr spcFirstLastPara="1" wrap="square" lIns="91425" tIns="91425" rIns="91425" bIns="91425" anchor="t" anchorCtr="0">
            <a:noAutofit/>
          </a:bodyPr>
          <a:lstStyle/>
          <a:p>
            <a:pPr lvl="0" algn="ct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But</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this have to be not just more economic than the other annual plan, but a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win-win relationship</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client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and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must be clear</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to the client's understanding</a:t>
            </a:r>
          </a:p>
        </p:txBody>
      </p:sp>
      <p:sp>
        <p:nvSpPr>
          <p:cNvPr id="26" name="Google Shape;2034;p58"/>
          <p:cNvSpPr/>
          <p:nvPr/>
        </p:nvSpPr>
        <p:spPr>
          <a:xfrm>
            <a:off x="6640646" y="1431857"/>
            <a:ext cx="1775549" cy="371164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026;p57"/>
          <p:cNvSpPr/>
          <p:nvPr/>
        </p:nvSpPr>
        <p:spPr>
          <a:xfrm>
            <a:off x="6640646" y="718745"/>
            <a:ext cx="177555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8" name="Google Shape;2036;p58"/>
          <p:cNvSpPr txBox="1"/>
          <p:nvPr/>
        </p:nvSpPr>
        <p:spPr>
          <a:xfrm>
            <a:off x="6640646" y="718746"/>
            <a:ext cx="1775549" cy="482952"/>
          </a:xfrm>
          <a:prstGeom prst="rect">
            <a:avLst/>
          </a:prstGeom>
          <a:noFill/>
          <a:ln>
            <a:noFill/>
          </a:ln>
        </p:spPr>
        <p:txBody>
          <a:bodyPr spcFirstLastPara="1" wrap="square" lIns="91425" tIns="91425" rIns="91425" bIns="91425" anchor="t" anchorCtr="0">
            <a:noAutofit/>
          </a:bodyPr>
          <a:lstStyle/>
          <a:p>
            <a:pPr lvl="0" algn="ctr"/>
            <a:r>
              <a:rPr lang="en-US" sz="1000" b="1" dirty="0" smtClean="0">
                <a:solidFill>
                  <a:schemeClr val="tx1"/>
                </a:solidFill>
                <a:uFill>
                  <a:noFill/>
                </a:uFill>
                <a:latin typeface="Arial" panose="020B0604020202020204" pitchFamily="34" charset="0"/>
                <a:ea typeface="DM Sans"/>
                <a:cs typeface="Arial" panose="020B0604020202020204" pitchFamily="34" charset="0"/>
                <a:sym typeface="DM Sans"/>
              </a:rPr>
              <a:t>Hit </a:t>
            </a:r>
            <a:r>
              <a:rPr lang="en-US" sz="1000" b="1" dirty="0">
                <a:solidFill>
                  <a:schemeClr val="tx1"/>
                </a:solidFill>
                <a:uFill>
                  <a:noFill/>
                </a:uFill>
                <a:latin typeface="Arial" panose="020B0604020202020204" pitchFamily="34" charset="0"/>
                <a:ea typeface="DM Sans"/>
                <a:cs typeface="Arial" panose="020B0604020202020204" pitchFamily="34" charset="0"/>
                <a:sym typeface="DM Sans"/>
              </a:rPr>
              <a:t>the target</a:t>
            </a:r>
          </a:p>
        </p:txBody>
      </p:sp>
      <p:sp>
        <p:nvSpPr>
          <p:cNvPr id="29" name="Google Shape;2036;p58"/>
          <p:cNvSpPr txBox="1"/>
          <p:nvPr/>
        </p:nvSpPr>
        <p:spPr>
          <a:xfrm>
            <a:off x="6640646" y="1431856"/>
            <a:ext cx="1775550" cy="3707150"/>
          </a:xfrm>
          <a:prstGeom prst="rect">
            <a:avLst/>
          </a:prstGeom>
          <a:noFill/>
          <a:ln>
            <a:noFill/>
          </a:ln>
        </p:spPr>
        <p:txBody>
          <a:bodyPr spcFirstLastPara="1" wrap="square" lIns="91425" tIns="91425" rIns="91425" bIns="91425" anchor="t" anchorCtr="0">
            <a:noAutofit/>
          </a:bodyPr>
          <a:lstStyle/>
          <a:p>
            <a:pPr lvl="0" algn="ct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Just a good strategy is not enough, you have to hit the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target.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These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kind of marketing action may work: </a:t>
            </a: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Traditional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Publicity</a:t>
            </a: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Outdoors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and Displays along the Chicago waterfront</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t>
            </a:r>
          </a:p>
          <a:p>
            <a:pPr marL="171450" lvl="0" indent="-171450">
              <a:buFont typeface="Arial" panose="020B0604020202020204" pitchFamily="34" charset="0"/>
              <a:buChar char="•"/>
            </a:pP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Distribution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of leaflets on weekends near Chicago bike stations</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t>
            </a:r>
          </a:p>
          <a:p>
            <a:pPr marL="171450" lvl="0" indent="-171450">
              <a:buFont typeface="Arial" panose="020B0604020202020204" pitchFamily="34" charset="0"/>
              <a:buChar char="•"/>
            </a:pP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Create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partnerships with food and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beverage commerce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along the maritime coast, like earn discount by being a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Member at these stores; and</a:t>
            </a:r>
          </a:p>
          <a:p>
            <a:pPr marL="171450" lvl="0" indent="-171450">
              <a:buFont typeface="Arial" panose="020B0604020202020204" pitchFamily="34" charset="0"/>
              <a:buChar char="•"/>
            </a:pP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Install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campaign display on bicycles</a:t>
            </a:r>
          </a:p>
          <a:p>
            <a:pPr marL="171450" lvl="0" indent="-171450" algn="ctr">
              <a:buFont typeface="Arial" panose="020B0604020202020204" pitchFamily="34" charset="0"/>
              <a:buChar char="•"/>
            </a:pP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Digital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Publicity</a:t>
            </a: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With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an mobile app (suggested later, at the Recommendation III), notify Casuals about the campaign;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and</a:t>
            </a:r>
          </a:p>
          <a:p>
            <a:pPr marL="171450" lvl="0" indent="-171450">
              <a:buFont typeface="Arial" panose="020B0604020202020204" pitchFamily="34" charset="0"/>
              <a:buChar char="•"/>
            </a:pP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Posts on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social medias like (Instagram and Twitter), filtering by Chicago, at Weekends, through Digital Influencers focused in healthy habits and sports.</a:t>
            </a:r>
          </a:p>
        </p:txBody>
      </p:sp>
      <p:sp>
        <p:nvSpPr>
          <p:cNvPr id="30" name="Google Shape;2034;p58"/>
          <p:cNvSpPr/>
          <p:nvPr/>
        </p:nvSpPr>
        <p:spPr>
          <a:xfrm>
            <a:off x="3693023" y="4462665"/>
            <a:ext cx="1775549" cy="676341"/>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2026;p57"/>
          <p:cNvSpPr/>
          <p:nvPr/>
        </p:nvSpPr>
        <p:spPr>
          <a:xfrm>
            <a:off x="3693023" y="3749553"/>
            <a:ext cx="177555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32" name="Google Shape;2036;p58"/>
          <p:cNvSpPr txBox="1"/>
          <p:nvPr/>
        </p:nvSpPr>
        <p:spPr>
          <a:xfrm>
            <a:off x="3693023" y="3749554"/>
            <a:ext cx="1775549" cy="482952"/>
          </a:xfrm>
          <a:prstGeom prst="rect">
            <a:avLst/>
          </a:prstGeom>
          <a:noFill/>
          <a:ln>
            <a:noFill/>
          </a:ln>
        </p:spPr>
        <p:txBody>
          <a:bodyPr spcFirstLastPara="1" wrap="square" lIns="91425" tIns="91425" rIns="91425" bIns="91425" anchor="t" anchorCtr="0">
            <a:noAutofit/>
          </a:bodyPr>
          <a:lstStyle/>
          <a:p>
            <a:pPr lvl="0" algn="ctr"/>
            <a:r>
              <a:rPr lang="en-US" sz="1000" b="1" dirty="0" smtClean="0">
                <a:solidFill>
                  <a:schemeClr val="tx1"/>
                </a:solidFill>
                <a:uFill>
                  <a:noFill/>
                </a:uFill>
                <a:latin typeface="Arial" panose="020B0604020202020204" pitchFamily="34" charset="0"/>
                <a:ea typeface="DM Sans"/>
                <a:cs typeface="Arial" panose="020B0604020202020204" pitchFamily="34" charset="0"/>
                <a:sym typeface="DM Sans"/>
              </a:rPr>
              <a:t>Keep </a:t>
            </a:r>
            <a:r>
              <a:rPr lang="en-US" sz="1000" b="1" dirty="0">
                <a:solidFill>
                  <a:schemeClr val="tx1"/>
                </a:solidFill>
                <a:uFill>
                  <a:noFill/>
                </a:uFill>
                <a:latin typeface="Arial" panose="020B0604020202020204" pitchFamily="34" charset="0"/>
                <a:ea typeface="DM Sans"/>
                <a:cs typeface="Arial" panose="020B0604020202020204" pitchFamily="34" charset="0"/>
                <a:sym typeface="DM Sans"/>
              </a:rPr>
              <a:t>up a great job of bicycle logistics</a:t>
            </a:r>
          </a:p>
        </p:txBody>
      </p:sp>
      <p:sp>
        <p:nvSpPr>
          <p:cNvPr id="33" name="Google Shape;2036;p58"/>
          <p:cNvSpPr txBox="1"/>
          <p:nvPr/>
        </p:nvSpPr>
        <p:spPr>
          <a:xfrm>
            <a:off x="3693023" y="4462665"/>
            <a:ext cx="1775550" cy="676342"/>
          </a:xfrm>
          <a:prstGeom prst="rect">
            <a:avLst/>
          </a:prstGeom>
          <a:noFill/>
          <a:ln>
            <a:noFill/>
          </a:ln>
        </p:spPr>
        <p:txBody>
          <a:bodyPr spcFirstLastPara="1" wrap="square" lIns="91425" tIns="91425" rIns="91425" bIns="91425" anchor="t" anchorCtr="0">
            <a:noAutofit/>
          </a:bodyPr>
          <a:lstStyle/>
          <a:p>
            <a:pPr lvl="0" algn="ct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After implanted this plan, maybe some dock station will be busier and another less busy. It's important to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track closely</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in order to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avoid bicycle leftovers and shortages</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a:t>
            </a:r>
          </a:p>
        </p:txBody>
      </p:sp>
    </p:spTree>
    <p:extLst>
      <p:ext uri="{BB962C8B-B14F-4D97-AF65-F5344CB8AC3E}">
        <p14:creationId xmlns:p14="http://schemas.microsoft.com/office/powerpoint/2010/main" val="7488603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Google Shape;2034;p58"/>
          <p:cNvSpPr/>
          <p:nvPr/>
        </p:nvSpPr>
        <p:spPr>
          <a:xfrm>
            <a:off x="1014376" y="1584256"/>
            <a:ext cx="1775549" cy="166059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58"/>
          <p:cNvSpPr txBox="1">
            <a:spLocks noGrp="1"/>
          </p:cNvSpPr>
          <p:nvPr>
            <p:ph type="title"/>
          </p:nvPr>
        </p:nvSpPr>
        <p:spPr>
          <a:xfrm>
            <a:off x="-1" y="0"/>
            <a:ext cx="9144000" cy="572700"/>
          </a:xfrm>
          <a:prstGeom prst="rect">
            <a:avLst/>
          </a:prstGeom>
        </p:spPr>
        <p:txBody>
          <a:bodyPr spcFirstLastPara="1" wrap="square" lIns="91425" tIns="91425" rIns="91425" bIns="91425" anchor="t" anchorCtr="0">
            <a:noAutofit/>
          </a:bodyPr>
          <a:lstStyle/>
          <a:p>
            <a:pPr lvl="0" algn="l"/>
            <a:r>
              <a:rPr lang="en" sz="2000" b="0" dirty="0"/>
              <a:t>6</a:t>
            </a:r>
            <a:r>
              <a:rPr lang="en" sz="2000" b="0" dirty="0" smtClean="0"/>
              <a:t>.2 </a:t>
            </a:r>
            <a:r>
              <a:rPr lang="en" sz="2000" b="0" dirty="0" smtClean="0"/>
              <a:t>-</a:t>
            </a:r>
            <a:r>
              <a:rPr lang="en" dirty="0" smtClean="0"/>
              <a:t> </a:t>
            </a:r>
            <a:r>
              <a:rPr lang="en-US" sz="2000" dirty="0"/>
              <a:t>Recommendation </a:t>
            </a:r>
            <a:r>
              <a:rPr lang="en-US" sz="2000" dirty="0" smtClean="0"/>
              <a:t>II – Create data-driven </a:t>
            </a:r>
            <a:r>
              <a:rPr lang="en-US" sz="2000" dirty="0"/>
              <a:t>decision making culture</a:t>
            </a:r>
            <a:endParaRPr sz="2400" dirty="0"/>
          </a:p>
        </p:txBody>
      </p:sp>
      <p:sp>
        <p:nvSpPr>
          <p:cNvPr id="5" name="Google Shape;2026;p57"/>
          <p:cNvSpPr/>
          <p:nvPr/>
        </p:nvSpPr>
        <p:spPr>
          <a:xfrm>
            <a:off x="1014376" y="871144"/>
            <a:ext cx="177555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1014376" y="788115"/>
            <a:ext cx="1775549" cy="482952"/>
          </a:xfrm>
          <a:prstGeom prst="rect">
            <a:avLst/>
          </a:prstGeom>
          <a:noFill/>
          <a:ln>
            <a:noFill/>
          </a:ln>
        </p:spPr>
        <p:txBody>
          <a:bodyPr spcFirstLastPara="1" wrap="square" lIns="91425" tIns="91425" rIns="91425" bIns="91425" anchor="t" anchorCtr="0">
            <a:noAutofit/>
          </a:bodyPr>
          <a:lstStyle/>
          <a:p>
            <a:pPr lvl="0" algn="ctr"/>
            <a:r>
              <a:rPr lang="en-US" sz="1000" b="1" dirty="0">
                <a:solidFill>
                  <a:schemeClr val="tx1"/>
                </a:solidFill>
                <a:uFill>
                  <a:noFill/>
                </a:uFill>
                <a:latin typeface="Arial" panose="020B0604020202020204" pitchFamily="34" charset="0"/>
                <a:ea typeface="DM Sans"/>
                <a:cs typeface="Arial" panose="020B0604020202020204" pitchFamily="34" charset="0"/>
                <a:sym typeface="DM Sans"/>
              </a:rPr>
              <a:t>Know more to be more engaged and with a better reputation</a:t>
            </a:r>
          </a:p>
        </p:txBody>
      </p:sp>
      <p:sp>
        <p:nvSpPr>
          <p:cNvPr id="9" name="Google Shape;2036;p58"/>
          <p:cNvSpPr txBox="1"/>
          <p:nvPr/>
        </p:nvSpPr>
        <p:spPr>
          <a:xfrm>
            <a:off x="1014376" y="1584255"/>
            <a:ext cx="1775550" cy="1660593"/>
          </a:xfrm>
          <a:prstGeom prst="rect">
            <a:avLst/>
          </a:prstGeom>
          <a:noFill/>
          <a:ln>
            <a:noFill/>
          </a:ln>
        </p:spPr>
        <p:txBody>
          <a:bodyPr spcFirstLastPara="1" wrap="square" lIns="91425" tIns="91425" rIns="91425" bIns="91425" anchor="t" anchorCtr="0">
            <a:noAutofit/>
          </a:bodyPr>
          <a:lstStyle/>
          <a:p>
            <a:pPr lvl="0" algn="ct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If the company wants more loyalty from the clients,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more data about they</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will be necessary. </a:t>
            </a:r>
            <a:endPar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Knowing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consumer's age, genre, where they lives and the main reasons to ride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enables the company to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create marketing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actions more accurate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and</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 create products more adapted to customers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needs</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 </a:t>
            </a: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And, consequently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more connection, more empathy and a longer relationship</a:t>
            </a:r>
            <a:endParaRPr lang="en-US" sz="700" b="1"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22" name="Google Shape;2034;p58"/>
          <p:cNvSpPr/>
          <p:nvPr/>
        </p:nvSpPr>
        <p:spPr>
          <a:xfrm>
            <a:off x="5304702" y="1742703"/>
            <a:ext cx="1775549" cy="818914"/>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026;p57"/>
          <p:cNvSpPr/>
          <p:nvPr/>
        </p:nvSpPr>
        <p:spPr>
          <a:xfrm>
            <a:off x="5304702" y="1029591"/>
            <a:ext cx="177555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4" name="Google Shape;2036;p58"/>
          <p:cNvSpPr txBox="1"/>
          <p:nvPr/>
        </p:nvSpPr>
        <p:spPr>
          <a:xfrm>
            <a:off x="5304701" y="950368"/>
            <a:ext cx="1775549" cy="482952"/>
          </a:xfrm>
          <a:prstGeom prst="rect">
            <a:avLst/>
          </a:prstGeom>
          <a:noFill/>
          <a:ln>
            <a:noFill/>
          </a:ln>
        </p:spPr>
        <p:txBody>
          <a:bodyPr spcFirstLastPara="1" wrap="square" lIns="91425" tIns="91425" rIns="91425" bIns="91425" anchor="t" anchorCtr="0">
            <a:noAutofit/>
          </a:bodyPr>
          <a:lstStyle/>
          <a:p>
            <a:pPr lvl="0" algn="ctr"/>
            <a:r>
              <a:rPr lang="en-US" sz="1000" b="1" dirty="0" smtClean="0">
                <a:solidFill>
                  <a:schemeClr val="tx1"/>
                </a:solidFill>
                <a:uFill>
                  <a:noFill/>
                </a:uFill>
                <a:latin typeface="Arial" panose="020B0604020202020204" pitchFamily="34" charset="0"/>
                <a:ea typeface="DM Sans"/>
                <a:cs typeface="Arial" panose="020B0604020202020204" pitchFamily="34" charset="0"/>
                <a:sym typeface="DM Sans"/>
              </a:rPr>
              <a:t>Make </a:t>
            </a:r>
            <a:r>
              <a:rPr lang="en-US" sz="1000" b="1" dirty="0">
                <a:solidFill>
                  <a:schemeClr val="tx1"/>
                </a:solidFill>
                <a:uFill>
                  <a:noFill/>
                </a:uFill>
                <a:latin typeface="Arial" panose="020B0604020202020204" pitchFamily="34" charset="0"/>
                <a:ea typeface="DM Sans"/>
                <a:cs typeface="Arial" panose="020B0604020202020204" pitchFamily="34" charset="0"/>
                <a:sym typeface="DM Sans"/>
              </a:rPr>
              <a:t>the </a:t>
            </a:r>
            <a:r>
              <a:rPr lang="en-US" sz="1000" b="1" dirty="0" smtClean="0">
                <a:solidFill>
                  <a:schemeClr val="tx1"/>
                </a:solidFill>
                <a:uFill>
                  <a:noFill/>
                </a:uFill>
                <a:latin typeface="Arial" panose="020B0604020202020204" pitchFamily="34" charset="0"/>
                <a:ea typeface="DM Sans"/>
                <a:cs typeface="Arial" panose="020B0604020202020204" pitchFamily="34" charset="0"/>
                <a:sym typeface="DM Sans"/>
              </a:rPr>
              <a:t>relationship stronger and closer through </a:t>
            </a:r>
            <a:r>
              <a:rPr lang="en-US" sz="1000" b="1" dirty="0">
                <a:solidFill>
                  <a:schemeClr val="tx1"/>
                </a:solidFill>
                <a:uFill>
                  <a:noFill/>
                </a:uFill>
                <a:latin typeface="Arial" panose="020B0604020202020204" pitchFamily="34" charset="0"/>
                <a:ea typeface="DM Sans"/>
                <a:cs typeface="Arial" panose="020B0604020202020204" pitchFamily="34" charset="0"/>
                <a:sym typeface="DM Sans"/>
              </a:rPr>
              <a:t>the app</a:t>
            </a:r>
          </a:p>
        </p:txBody>
      </p:sp>
      <p:sp>
        <p:nvSpPr>
          <p:cNvPr id="25" name="Google Shape;2036;p58"/>
          <p:cNvSpPr txBox="1"/>
          <p:nvPr/>
        </p:nvSpPr>
        <p:spPr>
          <a:xfrm>
            <a:off x="5304702" y="1742703"/>
            <a:ext cx="1775550" cy="818913"/>
          </a:xfrm>
          <a:prstGeom prst="rect">
            <a:avLst/>
          </a:prstGeom>
          <a:noFill/>
          <a:ln>
            <a:noFill/>
          </a:ln>
        </p:spPr>
        <p:txBody>
          <a:bodyPr spcFirstLastPara="1" wrap="square" lIns="91425" tIns="91425" rIns="91425" bIns="91425" anchor="t" anchorCtr="0">
            <a:noAutofit/>
          </a:bodyPr>
          <a:lstStyle/>
          <a:p>
            <a:pPr lvl="0" algn="ct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 good and practice way to get consumer data is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through the company's app</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 Create incentives to keep them moving, such as a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monthly goal</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 would be an excellent strategy for them to constantly use the app</a:t>
            </a: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pic>
        <p:nvPicPr>
          <p:cNvPr id="35" name="Google Shape;1463;p39"/>
          <p:cNvPicPr preferRelativeResize="0"/>
          <p:nvPr/>
        </p:nvPicPr>
        <p:blipFill rotWithShape="1">
          <a:blip r:embed="rId3">
            <a:alphaModFix/>
          </a:blip>
          <a:srcRect t="41480" b="19813"/>
          <a:stretch/>
        </p:blipFill>
        <p:spPr>
          <a:xfrm>
            <a:off x="3505418" y="2903844"/>
            <a:ext cx="4965000" cy="1922400"/>
          </a:xfrm>
          <a:prstGeom prst="roundRect">
            <a:avLst>
              <a:gd name="adj" fmla="val 16667"/>
            </a:avLst>
          </a:prstGeom>
          <a:noFill/>
          <a:ln>
            <a:noFill/>
          </a:ln>
        </p:spPr>
      </p:pic>
    </p:spTree>
    <p:extLst>
      <p:ext uri="{BB962C8B-B14F-4D97-AF65-F5344CB8AC3E}">
        <p14:creationId xmlns:p14="http://schemas.microsoft.com/office/powerpoint/2010/main" val="37187812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Google Shape;2034;p58"/>
          <p:cNvSpPr/>
          <p:nvPr/>
        </p:nvSpPr>
        <p:spPr>
          <a:xfrm>
            <a:off x="1564553" y="1685857"/>
            <a:ext cx="3083647" cy="3089344"/>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58"/>
          <p:cNvSpPr txBox="1">
            <a:spLocks noGrp="1"/>
          </p:cNvSpPr>
          <p:nvPr>
            <p:ph type="title"/>
          </p:nvPr>
        </p:nvSpPr>
        <p:spPr>
          <a:xfrm>
            <a:off x="-1" y="0"/>
            <a:ext cx="9144000" cy="572700"/>
          </a:xfrm>
          <a:prstGeom prst="rect">
            <a:avLst/>
          </a:prstGeom>
        </p:spPr>
        <p:txBody>
          <a:bodyPr spcFirstLastPara="1" wrap="square" lIns="91425" tIns="91425" rIns="91425" bIns="91425" anchor="t" anchorCtr="0">
            <a:noAutofit/>
          </a:bodyPr>
          <a:lstStyle/>
          <a:p>
            <a:pPr lvl="0" algn="l"/>
            <a:r>
              <a:rPr lang="en" sz="2000" b="0" dirty="0" smtClean="0"/>
              <a:t>6.3 </a:t>
            </a:r>
            <a:r>
              <a:rPr lang="en" sz="2000" b="0" dirty="0" smtClean="0"/>
              <a:t>-</a:t>
            </a:r>
            <a:r>
              <a:rPr lang="en" dirty="0" smtClean="0"/>
              <a:t> </a:t>
            </a:r>
            <a:r>
              <a:rPr lang="en-US" sz="2000" dirty="0"/>
              <a:t>Recommendation </a:t>
            </a:r>
            <a:r>
              <a:rPr lang="en-US" sz="2000" dirty="0" smtClean="0"/>
              <a:t>III </a:t>
            </a:r>
            <a:r>
              <a:rPr lang="en-US" sz="2000" dirty="0"/>
              <a:t>- Increase </a:t>
            </a:r>
            <a:r>
              <a:rPr lang="en-US" sz="2000" dirty="0" smtClean="0"/>
              <a:t>Consumer Loyalty</a:t>
            </a:r>
            <a:endParaRPr sz="2400" dirty="0"/>
          </a:p>
        </p:txBody>
      </p:sp>
      <p:sp>
        <p:nvSpPr>
          <p:cNvPr id="5" name="Google Shape;2026;p57"/>
          <p:cNvSpPr/>
          <p:nvPr/>
        </p:nvSpPr>
        <p:spPr>
          <a:xfrm>
            <a:off x="1564553" y="972744"/>
            <a:ext cx="3083647"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1564553" y="972745"/>
            <a:ext cx="3083647" cy="482952"/>
          </a:xfrm>
          <a:prstGeom prst="rect">
            <a:avLst/>
          </a:prstGeom>
          <a:noFill/>
          <a:ln>
            <a:noFill/>
          </a:ln>
        </p:spPr>
        <p:txBody>
          <a:bodyPr spcFirstLastPara="1" wrap="square" lIns="91425" tIns="91425" rIns="91425" bIns="91425" anchor="t" anchorCtr="0">
            <a:noAutofit/>
          </a:bodyPr>
          <a:lstStyle/>
          <a:p>
            <a:pPr lvl="0" algn="ctr"/>
            <a:r>
              <a:rPr lang="en-US" sz="1000" b="1" dirty="0" smtClean="0">
                <a:solidFill>
                  <a:schemeClr val="tx1"/>
                </a:solidFill>
                <a:uFill>
                  <a:noFill/>
                </a:uFill>
                <a:latin typeface="Arial" panose="020B0604020202020204" pitchFamily="34" charset="0"/>
                <a:ea typeface="DM Sans"/>
                <a:cs typeface="Arial" panose="020B0604020202020204" pitchFamily="34" charset="0"/>
                <a:sym typeface="DM Sans"/>
              </a:rPr>
              <a:t>Create </a:t>
            </a:r>
            <a:r>
              <a:rPr lang="en-US" sz="1000" b="1" dirty="0">
                <a:solidFill>
                  <a:schemeClr val="tx1"/>
                </a:solidFill>
                <a:uFill>
                  <a:noFill/>
                </a:uFill>
                <a:latin typeface="Arial" panose="020B0604020202020204" pitchFamily="34" charset="0"/>
                <a:ea typeface="DM Sans"/>
                <a:cs typeface="Arial" panose="020B0604020202020204" pitchFamily="34" charset="0"/>
                <a:sym typeface="DM Sans"/>
              </a:rPr>
              <a:t>a loyalty plan for Members</a:t>
            </a:r>
          </a:p>
        </p:txBody>
      </p:sp>
      <p:sp>
        <p:nvSpPr>
          <p:cNvPr id="9" name="Google Shape;2036;p58"/>
          <p:cNvSpPr txBox="1"/>
          <p:nvPr/>
        </p:nvSpPr>
        <p:spPr>
          <a:xfrm>
            <a:off x="1564553" y="1685855"/>
            <a:ext cx="3083647" cy="3089345"/>
          </a:xfrm>
          <a:prstGeom prst="rect">
            <a:avLst/>
          </a:prstGeom>
          <a:noFill/>
          <a:ln>
            <a:noFill/>
          </a:ln>
        </p:spPr>
        <p:txBody>
          <a:bodyPr spcFirstLastPara="1" wrap="square" lIns="91425" tIns="91425" rIns="91425" bIns="91425" anchor="t" anchorCtr="0">
            <a:noAutofit/>
          </a:bodyPr>
          <a:lstStyle/>
          <a:p>
            <a:pPr lvl="0" algn="ct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In addition to making even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more loyal</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those who are already a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Member</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this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examples will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encourage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Casuals to be a </a:t>
            </a:r>
            <a:r>
              <a:rPr lang="en-US" sz="700" b="1" dirty="0" smtClean="0">
                <a:solidFill>
                  <a:schemeClr val="tx1"/>
                </a:solidFill>
                <a:uFill>
                  <a:noFill/>
                </a:uFill>
                <a:latin typeface="Arial" panose="020B0604020202020204" pitchFamily="34" charset="0"/>
                <a:ea typeface="DM Sans"/>
                <a:cs typeface="Arial" panose="020B0604020202020204" pitchFamily="34" charset="0"/>
                <a:sym typeface="DM Sans"/>
              </a:rPr>
              <a:t>Member</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t>
            </a: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Discipline points</a:t>
            </a: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At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3 months using every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week,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earns 20 Ciclystic Points;</a:t>
            </a: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At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6 months using every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week,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earns 40 Ciclystic Points; </a:t>
            </a: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Distance covered points</a:t>
            </a: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At 500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covered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miles,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earns 40 Ciclystic Points; </a:t>
            </a: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At 1000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covered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miles,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earns 80 Ciclystic Points;</a:t>
            </a: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Friends indication points</a:t>
            </a:r>
          </a:p>
          <a:p>
            <a:pPr lvl="0"/>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At the third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i</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ndication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for any annual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plan,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earns 160 Ciclystic Points (after payment confirmation);</a:t>
            </a: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At the sixth indication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for any annual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plan,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earns 200 Ciclystic Points (after payment confirmation);</a:t>
            </a:r>
          </a:p>
          <a:p>
            <a:pPr lvl="0" algn="ctr"/>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lvl="0" algn="ct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Awards personalized by Ciclystic:</a:t>
            </a:r>
          </a:p>
          <a:p>
            <a:pPr lvl="0"/>
            <a:endParaRPr lang="en-US" sz="700" dirty="0">
              <a:solidFill>
                <a:schemeClr val="tx1"/>
              </a:solidFill>
              <a:uFill>
                <a:noFill/>
              </a:uFill>
              <a:latin typeface="Arial" panose="020B0604020202020204" pitchFamily="34" charset="0"/>
              <a:ea typeface="DM Sans"/>
              <a:cs typeface="Arial" panose="020B0604020202020204" pitchFamily="34" charset="0"/>
              <a:sym typeface="DM Sans"/>
            </a:endParaRP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Towel for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	        20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Ciclystic Points;  </a:t>
            </a: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T shirt for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	        40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Ciclystic Points;</a:t>
            </a: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Cap for              </a:t>
            </a: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         80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Ciclystic Points;</a:t>
            </a: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Thermos bottle for  150 Ciclystic Points; and</a:t>
            </a:r>
          </a:p>
          <a:p>
            <a:pPr marL="171450" lvl="0" indent="-171450">
              <a:buFont typeface="Arial" panose="020B0604020202020204" pitchFamily="34" charset="0"/>
              <a:buChar char="•"/>
            </a:pPr>
            <a:r>
              <a:rPr lang="en-US" sz="700" dirty="0" smtClean="0">
                <a:solidFill>
                  <a:schemeClr val="tx1"/>
                </a:solidFill>
                <a:uFill>
                  <a:noFill/>
                </a:uFill>
                <a:latin typeface="Arial" panose="020B0604020202020204" pitchFamily="34" charset="0"/>
                <a:ea typeface="DM Sans"/>
                <a:cs typeface="Arial" panose="020B0604020202020204" pitchFamily="34" charset="0"/>
                <a:sym typeface="DM Sans"/>
              </a:rPr>
              <a:t>A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Bicycle helmet for  200 Ciclystic Points.</a:t>
            </a:r>
          </a:p>
        </p:txBody>
      </p:sp>
      <p:sp>
        <p:nvSpPr>
          <p:cNvPr id="22" name="Google Shape;2034;p58"/>
          <p:cNvSpPr/>
          <p:nvPr/>
        </p:nvSpPr>
        <p:spPr>
          <a:xfrm>
            <a:off x="5584102" y="1685856"/>
            <a:ext cx="1775549" cy="720796"/>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026;p57"/>
          <p:cNvSpPr/>
          <p:nvPr/>
        </p:nvSpPr>
        <p:spPr>
          <a:xfrm>
            <a:off x="5584102" y="972743"/>
            <a:ext cx="1775550"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4" name="Google Shape;2036;p58"/>
          <p:cNvSpPr txBox="1"/>
          <p:nvPr/>
        </p:nvSpPr>
        <p:spPr>
          <a:xfrm>
            <a:off x="5584102" y="972744"/>
            <a:ext cx="1775549" cy="482952"/>
          </a:xfrm>
          <a:prstGeom prst="rect">
            <a:avLst/>
          </a:prstGeom>
          <a:noFill/>
          <a:ln>
            <a:noFill/>
          </a:ln>
        </p:spPr>
        <p:txBody>
          <a:bodyPr spcFirstLastPara="1" wrap="square" lIns="91425" tIns="91425" rIns="91425" bIns="91425" anchor="t" anchorCtr="0">
            <a:noAutofit/>
          </a:bodyPr>
          <a:lstStyle/>
          <a:p>
            <a:pPr lvl="0" algn="ctr"/>
            <a:r>
              <a:rPr lang="en-US" sz="1000" b="1" dirty="0" smtClean="0">
                <a:solidFill>
                  <a:schemeClr val="tx1"/>
                </a:solidFill>
                <a:uFill>
                  <a:noFill/>
                </a:uFill>
                <a:latin typeface="Arial" panose="020B0604020202020204" pitchFamily="34" charset="0"/>
                <a:ea typeface="DM Sans"/>
                <a:cs typeface="Arial" panose="020B0604020202020204" pitchFamily="34" charset="0"/>
                <a:sym typeface="DM Sans"/>
              </a:rPr>
              <a:t>Create </a:t>
            </a:r>
            <a:r>
              <a:rPr lang="en-US" sz="1000" b="1" dirty="0">
                <a:solidFill>
                  <a:schemeClr val="tx1"/>
                </a:solidFill>
                <a:uFill>
                  <a:noFill/>
                </a:uFill>
                <a:latin typeface="Arial" panose="020B0604020202020204" pitchFamily="34" charset="0"/>
                <a:ea typeface="DM Sans"/>
                <a:cs typeface="Arial" panose="020B0604020202020204" pitchFamily="34" charset="0"/>
                <a:sym typeface="DM Sans"/>
              </a:rPr>
              <a:t>a discount system for annual plan renewal</a:t>
            </a:r>
          </a:p>
        </p:txBody>
      </p:sp>
      <p:sp>
        <p:nvSpPr>
          <p:cNvPr id="25" name="Google Shape;2036;p58"/>
          <p:cNvSpPr txBox="1"/>
          <p:nvPr/>
        </p:nvSpPr>
        <p:spPr>
          <a:xfrm>
            <a:off x="5584102" y="1685855"/>
            <a:ext cx="1775550" cy="720796"/>
          </a:xfrm>
          <a:prstGeom prst="rect">
            <a:avLst/>
          </a:prstGeom>
          <a:noFill/>
          <a:ln>
            <a:noFill/>
          </a:ln>
        </p:spPr>
        <p:txBody>
          <a:bodyPr spcFirstLastPara="1" wrap="square" lIns="91425" tIns="91425" rIns="91425" bIns="91425" anchor="t" anchorCtr="0">
            <a:noAutofit/>
          </a:bodyPr>
          <a:lstStyle/>
          <a:p>
            <a:pPr lvl="0" algn="ct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For those who are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already a member and wants to renewal</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 the annual plan, regardless if the plan is to every day or just on weekends,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concede </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(just for an example) </a:t>
            </a:r>
            <a:r>
              <a:rPr lang="en-US" sz="700" b="1" dirty="0">
                <a:solidFill>
                  <a:schemeClr val="tx1"/>
                </a:solidFill>
                <a:uFill>
                  <a:noFill/>
                </a:uFill>
                <a:latin typeface="Arial" panose="020B0604020202020204" pitchFamily="34" charset="0"/>
                <a:ea typeface="DM Sans"/>
                <a:cs typeface="Arial" panose="020B0604020202020204" pitchFamily="34" charset="0"/>
                <a:sym typeface="DM Sans"/>
              </a:rPr>
              <a:t>5% off</a:t>
            </a:r>
            <a:r>
              <a:rPr lang="en-US" sz="700" dirty="0">
                <a:solidFill>
                  <a:schemeClr val="tx1"/>
                </a:solidFill>
                <a:uFill>
                  <a:noFill/>
                </a:uFill>
                <a:latin typeface="Arial" panose="020B0604020202020204" pitchFamily="34" charset="0"/>
                <a:ea typeface="DM Sans"/>
                <a:cs typeface="Arial" panose="020B0604020202020204" pitchFamily="34" charset="0"/>
                <a:sym typeface="DM Sans"/>
              </a:rPr>
              <a:t>.</a:t>
            </a:r>
          </a:p>
        </p:txBody>
      </p:sp>
      <p:pic>
        <p:nvPicPr>
          <p:cNvPr id="35" name="Google Shape;1456;p38"/>
          <p:cNvPicPr preferRelativeResize="0"/>
          <p:nvPr/>
        </p:nvPicPr>
        <p:blipFill rotWithShape="1">
          <a:blip r:embed="rId3">
            <a:alphaModFix/>
          </a:blip>
          <a:srcRect l="16595" r="16595"/>
          <a:stretch/>
        </p:blipFill>
        <p:spPr>
          <a:xfrm>
            <a:off x="5584102" y="2833952"/>
            <a:ext cx="1943726" cy="1941248"/>
          </a:xfrm>
          <a:prstGeom prst="roundRect">
            <a:avLst>
              <a:gd name="adj" fmla="val 16667"/>
            </a:avLst>
          </a:prstGeom>
          <a:noFill/>
          <a:ln>
            <a:noFill/>
          </a:ln>
        </p:spPr>
      </p:pic>
    </p:spTree>
    <p:extLst>
      <p:ext uri="{BB962C8B-B14F-4D97-AF65-F5344CB8AC3E}">
        <p14:creationId xmlns:p14="http://schemas.microsoft.com/office/powerpoint/2010/main" val="5743748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Google Shape;2034;p58"/>
          <p:cNvSpPr/>
          <p:nvPr/>
        </p:nvSpPr>
        <p:spPr>
          <a:xfrm>
            <a:off x="2008872" y="1174750"/>
            <a:ext cx="5130800" cy="3048000"/>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58"/>
          <p:cNvSpPr txBox="1">
            <a:spLocks noGrp="1"/>
          </p:cNvSpPr>
          <p:nvPr>
            <p:ph type="title"/>
          </p:nvPr>
        </p:nvSpPr>
        <p:spPr>
          <a:xfrm>
            <a:off x="2272" y="253608"/>
            <a:ext cx="9144000" cy="791183"/>
          </a:xfrm>
          <a:prstGeom prst="rect">
            <a:avLst/>
          </a:prstGeom>
        </p:spPr>
        <p:txBody>
          <a:bodyPr spcFirstLastPara="1" wrap="square" lIns="91425" tIns="91425" rIns="91425" bIns="91425" anchor="t" anchorCtr="0">
            <a:noAutofit/>
          </a:bodyPr>
          <a:lstStyle/>
          <a:p>
            <a:pPr lvl="0"/>
            <a:r>
              <a:rPr lang="en" sz="5000" dirty="0" smtClean="0"/>
              <a:t>Thanks</a:t>
            </a:r>
            <a:r>
              <a:rPr lang="en" dirty="0" smtClean="0"/>
              <a:t>!</a:t>
            </a:r>
            <a:endParaRPr dirty="0"/>
          </a:p>
        </p:txBody>
      </p:sp>
      <p:pic>
        <p:nvPicPr>
          <p:cNvPr id="6" name="Picture 24" descr="Logo Png Transparent Background Email Signature Icon Linkedin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7510" y="1998482"/>
            <a:ext cx="376998" cy="37699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8" descr="Icon Whatsapp #340369 - Free Icons Librar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67508" y="2500809"/>
            <a:ext cx="355699" cy="3556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descr="Gmail | Todois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87865" y="2997204"/>
            <a:ext cx="341599" cy="341599"/>
          </a:xfrm>
          <a:prstGeom prst="rect">
            <a:avLst/>
          </a:prstGeom>
          <a:noFill/>
          <a:extLst>
            <a:ext uri="{909E8E84-426E-40DD-AFC4-6F175D3DCCD1}">
              <a14:hiddenFill xmlns:a14="http://schemas.microsoft.com/office/drawing/2010/main">
                <a:solidFill>
                  <a:srgbClr val="FFFFFF"/>
                </a:solidFill>
              </a14:hiddenFill>
            </a:ext>
          </a:extLst>
        </p:spPr>
      </p:pic>
      <p:sp>
        <p:nvSpPr>
          <p:cNvPr id="3" name="CaixaDeTexto 2"/>
          <p:cNvSpPr txBox="1"/>
          <p:nvPr/>
        </p:nvSpPr>
        <p:spPr>
          <a:xfrm>
            <a:off x="3023207" y="1369033"/>
            <a:ext cx="3102131" cy="1969770"/>
          </a:xfrm>
          <a:prstGeom prst="rect">
            <a:avLst/>
          </a:prstGeom>
          <a:noFill/>
        </p:spPr>
        <p:txBody>
          <a:bodyPr wrap="none" rtlCol="0">
            <a:spAutoFit/>
          </a:bodyPr>
          <a:lstStyle/>
          <a:p>
            <a:pPr algn="ctr">
              <a:buClr>
                <a:schemeClr val="lt1"/>
              </a:buClr>
              <a:buSzPts val="1100"/>
            </a:pPr>
            <a:r>
              <a:rPr lang="en-US" dirty="0">
                <a:solidFill>
                  <a:schemeClr val="dk1"/>
                </a:solidFill>
              </a:rPr>
              <a:t>Do you have any questions?</a:t>
            </a:r>
          </a:p>
          <a:p>
            <a:pPr>
              <a:buClr>
                <a:schemeClr val="lt1"/>
              </a:buClr>
              <a:buSzPts val="1100"/>
            </a:pPr>
            <a:endParaRPr lang="pt-BR" b="1" dirty="0" smtClean="0">
              <a:hlinkClick r:id="rId6"/>
            </a:endParaRPr>
          </a:p>
          <a:p>
            <a:pPr>
              <a:buClr>
                <a:schemeClr val="lt1"/>
              </a:buClr>
              <a:buSzPts val="1100"/>
            </a:pPr>
            <a:endParaRPr lang="en-US" b="1" dirty="0">
              <a:hlinkClick r:id="rId6"/>
            </a:endParaRPr>
          </a:p>
          <a:p>
            <a:pPr>
              <a:buClr>
                <a:schemeClr val="lt1"/>
              </a:buClr>
              <a:buSzPts val="1100"/>
            </a:pPr>
            <a:r>
              <a:rPr lang="en-US" sz="1600" b="1" dirty="0" smtClean="0">
                <a:solidFill>
                  <a:schemeClr val="tx1"/>
                </a:solidFill>
                <a:hlinkClick r:id="rId6"/>
              </a:rPr>
              <a:t>Thiago </a:t>
            </a:r>
            <a:r>
              <a:rPr lang="en-US" sz="1600" b="1" dirty="0">
                <a:solidFill>
                  <a:schemeClr val="tx1"/>
                </a:solidFill>
                <a:hlinkClick r:id="rId6"/>
              </a:rPr>
              <a:t>Pierre Pasolini</a:t>
            </a:r>
            <a:endParaRPr lang="en-US" sz="1600" b="1" dirty="0">
              <a:solidFill>
                <a:schemeClr val="tx1"/>
              </a:solidFill>
            </a:endParaRPr>
          </a:p>
          <a:p>
            <a:pPr>
              <a:buClr>
                <a:schemeClr val="lt1"/>
              </a:buClr>
              <a:buSzPts val="1100"/>
            </a:pPr>
            <a:endParaRPr lang="en-US" sz="1600" dirty="0">
              <a:solidFill>
                <a:schemeClr val="tx1"/>
              </a:solidFill>
            </a:endParaRPr>
          </a:p>
          <a:p>
            <a:pPr>
              <a:buClr>
                <a:schemeClr val="lt1"/>
              </a:buClr>
              <a:buSzPts val="1100"/>
            </a:pPr>
            <a:r>
              <a:rPr lang="en-US" sz="1600" dirty="0">
                <a:solidFill>
                  <a:schemeClr val="tx1"/>
                </a:solidFill>
                <a:hlinkClick r:id="rId7"/>
              </a:rPr>
              <a:t>+55 49 98826 1933</a:t>
            </a:r>
            <a:endParaRPr lang="en-US" sz="1600" dirty="0">
              <a:solidFill>
                <a:schemeClr val="tx1"/>
              </a:solidFill>
            </a:endParaRPr>
          </a:p>
          <a:p>
            <a:pPr>
              <a:buClr>
                <a:schemeClr val="lt1"/>
              </a:buClr>
              <a:buSzPts val="1100"/>
            </a:pPr>
            <a:endParaRPr lang="pt-BR" sz="1600" dirty="0" smtClean="0">
              <a:solidFill>
                <a:schemeClr val="tx1"/>
              </a:solidFill>
            </a:endParaRPr>
          </a:p>
          <a:p>
            <a:pPr>
              <a:buClr>
                <a:schemeClr val="lt1"/>
              </a:buClr>
              <a:buSzPts val="1100"/>
            </a:pPr>
            <a:r>
              <a:rPr lang="en-US" sz="1600" dirty="0" smtClean="0">
                <a:solidFill>
                  <a:schemeClr val="tx1"/>
                </a:solidFill>
                <a:hlinkClick r:id="rId8"/>
              </a:rPr>
              <a:t>thiagopierrepasolini@gmail.com</a:t>
            </a:r>
            <a:endParaRPr lang="en-US" dirty="0">
              <a:solidFill>
                <a:schemeClr val="tx1"/>
              </a:solidFill>
            </a:endParaRPr>
          </a:p>
        </p:txBody>
      </p:sp>
      <p:sp>
        <p:nvSpPr>
          <p:cNvPr id="4" name="CaixaDeTexto 3"/>
          <p:cNvSpPr txBox="1"/>
          <p:nvPr/>
        </p:nvSpPr>
        <p:spPr>
          <a:xfrm>
            <a:off x="2486872" y="3663045"/>
            <a:ext cx="4174800" cy="215444"/>
          </a:xfrm>
          <a:prstGeom prst="rect">
            <a:avLst/>
          </a:prstGeom>
          <a:noFill/>
        </p:spPr>
        <p:txBody>
          <a:bodyPr wrap="square" rtlCol="0">
            <a:spAutoFit/>
          </a:bodyPr>
          <a:lstStyle/>
          <a:p>
            <a:pPr algn="ctr"/>
            <a:r>
              <a:rPr lang="en-US" sz="800" dirty="0" smtClean="0"/>
              <a:t>Credits: This presentation template was made by </a:t>
            </a:r>
            <a:r>
              <a:rPr lang="en-US" sz="800" dirty="0" smtClean="0">
                <a:hlinkClick r:id="rId9"/>
              </a:rPr>
              <a:t>Slidego</a:t>
            </a:r>
            <a:r>
              <a:rPr lang="en-US" sz="800" dirty="0" smtClean="0"/>
              <a:t> and icons by </a:t>
            </a:r>
            <a:r>
              <a:rPr lang="en-US" sz="800" dirty="0" smtClean="0">
                <a:hlinkClick r:id="rId10"/>
              </a:rPr>
              <a:t>Flaticon</a:t>
            </a:r>
            <a:endParaRPr lang="en-US" sz="800" dirty="0" smtClean="0"/>
          </a:p>
        </p:txBody>
      </p:sp>
    </p:spTree>
    <p:extLst>
      <p:ext uri="{BB962C8B-B14F-4D97-AF65-F5344CB8AC3E}">
        <p14:creationId xmlns:p14="http://schemas.microsoft.com/office/powerpoint/2010/main" val="17821733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Google Shape;2034;p58"/>
          <p:cNvSpPr/>
          <p:nvPr/>
        </p:nvSpPr>
        <p:spPr>
          <a:xfrm>
            <a:off x="720000" y="1193260"/>
            <a:ext cx="7704000" cy="3612590"/>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58"/>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0</a:t>
            </a:r>
            <a:r>
              <a:rPr lang="en" sz="2000" b="0" dirty="0" smtClean="0"/>
              <a:t>.2 </a:t>
            </a:r>
            <a:r>
              <a:rPr lang="en" sz="2000" b="0" dirty="0" smtClean="0"/>
              <a:t>-</a:t>
            </a:r>
            <a:r>
              <a:rPr lang="en" b="0" dirty="0" smtClean="0"/>
              <a:t> </a:t>
            </a:r>
            <a:r>
              <a:rPr lang="en" dirty="0" smtClean="0"/>
              <a:t>Company</a:t>
            </a:r>
            <a:endParaRPr dirty="0"/>
          </a:p>
        </p:txBody>
      </p:sp>
      <p:sp>
        <p:nvSpPr>
          <p:cNvPr id="2036" name="Google Shape;2036;p58"/>
          <p:cNvSpPr txBox="1"/>
          <p:nvPr/>
        </p:nvSpPr>
        <p:spPr>
          <a:xfrm>
            <a:off x="983400" y="1193260"/>
            <a:ext cx="7440600" cy="36126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smtClean="0">
                <a:solidFill>
                  <a:schemeClr val="dk1"/>
                </a:solidFill>
                <a:latin typeface="Arial" panose="020B0604020202020204" pitchFamily="34" charset="0"/>
                <a:ea typeface="Poppins"/>
                <a:cs typeface="Arial" panose="020B0604020202020204" pitchFamily="34" charset="0"/>
                <a:sym typeface="Poppins"/>
              </a:rPr>
              <a:t>Business Model</a:t>
            </a:r>
            <a:endParaRPr b="1" dirty="0" smtClean="0">
              <a:solidFill>
                <a:schemeClr val="dk1"/>
              </a:solidFill>
              <a:latin typeface="Arial" panose="020B0604020202020204" pitchFamily="34" charset="0"/>
              <a:ea typeface="Poppins"/>
              <a:cs typeface="Arial" panose="020B0604020202020204" pitchFamily="34" charset="0"/>
              <a:sym typeface="Poppins"/>
            </a:endParaRPr>
          </a:p>
          <a:p>
            <a:pPr marL="152400" lvl="0">
              <a:buClr>
                <a:schemeClr val="dk1"/>
              </a:buClr>
              <a:buSzPts val="1200"/>
            </a:pPr>
            <a:endParaRPr lang="en-US" sz="1050" dirty="0" smtClean="0">
              <a:solidFill>
                <a:schemeClr val="tx1"/>
              </a:solidFill>
              <a:uFill>
                <a:noFill/>
              </a:uFill>
              <a:latin typeface="Arial" panose="020B0604020202020204" pitchFamily="34" charset="0"/>
              <a:ea typeface="DM Sans"/>
              <a:cs typeface="Arial" panose="020B0604020202020204" pitchFamily="34" charset="0"/>
              <a:sym typeface="DM Sans"/>
            </a:endParaRPr>
          </a:p>
          <a:p>
            <a:pPr marL="152400" lvl="0">
              <a:buClr>
                <a:schemeClr val="dk1"/>
              </a:buClr>
              <a:buSzPts val="1200"/>
            </a:pPr>
            <a:r>
              <a:rPr lang="en-US" sz="1050" dirty="0" smtClean="0">
                <a:solidFill>
                  <a:schemeClr val="tx1"/>
                </a:solidFill>
                <a:uFill>
                  <a:noFill/>
                </a:uFill>
                <a:latin typeface="Arial" panose="020B0604020202020204" pitchFamily="34" charset="0"/>
                <a:ea typeface="DM Sans"/>
                <a:cs typeface="Arial" panose="020B0604020202020204" pitchFamily="34" charset="0"/>
                <a:sym typeface="DM Sans"/>
              </a:rPr>
              <a:t>Costumer Types:</a:t>
            </a:r>
            <a:endParaRPr lang="en" sz="1050" dirty="0" smtClean="0">
              <a:solidFill>
                <a:schemeClr val="tx1"/>
              </a:solidFill>
              <a:uFill>
                <a:noFill/>
              </a:uFill>
              <a:latin typeface="Arial" panose="020B0604020202020204" pitchFamily="34" charset="0"/>
              <a:ea typeface="DM Sans"/>
              <a:cs typeface="Arial" panose="020B0604020202020204" pitchFamily="34" charset="0"/>
              <a:sym typeface="DM Sans"/>
            </a:endParaRPr>
          </a:p>
          <a:p>
            <a:pPr marL="457200" indent="-304800">
              <a:buClr>
                <a:schemeClr val="dk1"/>
              </a:buClr>
              <a:buSzPts val="1200"/>
              <a:buFont typeface="DM Sans"/>
              <a:buChar char="●"/>
            </a:pPr>
            <a:r>
              <a:rPr lang="pt-BR" sz="800" b="1" dirty="0" smtClean="0">
                <a:solidFill>
                  <a:srgbClr val="0070C0"/>
                </a:solidFill>
                <a:latin typeface="Arial" panose="020B0604020202020204" pitchFamily="34" charset="0"/>
                <a:ea typeface="DM Sans"/>
                <a:cs typeface="Arial" panose="020B0604020202020204" pitchFamily="34" charset="0"/>
                <a:sym typeface="DM Sans"/>
              </a:rPr>
              <a:t>Casual Rider,</a:t>
            </a:r>
            <a:r>
              <a:rPr lang="pt-BR" sz="800" b="1" dirty="0" smtClean="0">
                <a:solidFill>
                  <a:schemeClr val="dk1"/>
                </a:solidFill>
                <a:latin typeface="Arial" panose="020B0604020202020204" pitchFamily="34" charset="0"/>
                <a:ea typeface="DM Sans"/>
                <a:cs typeface="Arial" panose="020B0604020202020204" pitchFamily="34" charset="0"/>
                <a:sym typeface="DM Sans"/>
              </a:rPr>
              <a:t> </a:t>
            </a:r>
            <a:r>
              <a:rPr lang="en-US" sz="600" dirty="0">
                <a:solidFill>
                  <a:schemeClr val="dk1"/>
                </a:solidFill>
                <a:latin typeface="Arial" panose="020B0604020202020204" pitchFamily="34" charset="0"/>
                <a:ea typeface="DM Sans"/>
                <a:cs typeface="Arial" panose="020B0604020202020204" pitchFamily="34" charset="0"/>
                <a:sym typeface="DM Sans"/>
              </a:rPr>
              <a:t>that purchase single-ride or full-day passes; and</a:t>
            </a:r>
            <a:endParaRPr lang="pt-BR" sz="800" dirty="0" smtClean="0">
              <a:solidFill>
                <a:schemeClr val="dk1"/>
              </a:solidFill>
              <a:latin typeface="Arial" panose="020B0604020202020204" pitchFamily="34" charset="0"/>
              <a:ea typeface="DM Sans"/>
              <a:cs typeface="Arial" panose="020B0604020202020204" pitchFamily="34" charset="0"/>
              <a:sym typeface="DM Sans"/>
            </a:endParaRPr>
          </a:p>
          <a:p>
            <a:pPr marL="457200" indent="-304800">
              <a:buClr>
                <a:schemeClr val="dk1"/>
              </a:buClr>
              <a:buSzPts val="1200"/>
              <a:buFont typeface="DM Sans"/>
              <a:buChar char="●"/>
            </a:pPr>
            <a:r>
              <a:rPr lang="en-US" sz="800" b="1" dirty="0" smtClean="0">
                <a:solidFill>
                  <a:srgbClr val="0070C0"/>
                </a:solidFill>
                <a:latin typeface="Arial" panose="020B0604020202020204" pitchFamily="34" charset="0"/>
                <a:ea typeface="DM Sans"/>
                <a:cs typeface="Arial" panose="020B0604020202020204" pitchFamily="34" charset="0"/>
                <a:sym typeface="DM Sans"/>
              </a:rPr>
              <a:t>Annual Member</a:t>
            </a:r>
            <a:r>
              <a:rPr lang="en-US" sz="800" dirty="0" smtClean="0">
                <a:solidFill>
                  <a:srgbClr val="0070C0"/>
                </a:solidFill>
                <a:latin typeface="Arial" panose="020B0604020202020204" pitchFamily="34" charset="0"/>
                <a:ea typeface="DM Sans"/>
                <a:cs typeface="Arial" panose="020B0604020202020204" pitchFamily="34" charset="0"/>
                <a:sym typeface="DM Sans"/>
              </a:rPr>
              <a:t>, </a:t>
            </a:r>
            <a:r>
              <a:rPr lang="en-US" sz="600" dirty="0" smtClean="0">
                <a:solidFill>
                  <a:schemeClr val="dk1"/>
                </a:solidFill>
                <a:latin typeface="Arial" panose="020B0604020202020204" pitchFamily="34" charset="0"/>
                <a:ea typeface="DM Sans"/>
                <a:cs typeface="Arial" panose="020B0604020202020204" pitchFamily="34" charset="0"/>
                <a:sym typeface="DM Sans"/>
              </a:rPr>
              <a:t>that purchase an annual subscription</a:t>
            </a:r>
            <a:r>
              <a:rPr lang="en-US" sz="700" dirty="0" smtClean="0">
                <a:solidFill>
                  <a:schemeClr val="dk1"/>
                </a:solidFill>
                <a:latin typeface="Arial" panose="020B0604020202020204" pitchFamily="34" charset="0"/>
                <a:ea typeface="DM Sans"/>
                <a:cs typeface="Arial" panose="020B0604020202020204" pitchFamily="34" charset="0"/>
                <a:sym typeface="DM Sans"/>
              </a:rPr>
              <a:t> </a:t>
            </a:r>
            <a:endParaRPr lang="en-US" sz="800" dirty="0" smtClean="0">
              <a:solidFill>
                <a:srgbClr val="0070C0"/>
              </a:solidFill>
              <a:latin typeface="Arial" panose="020B0604020202020204" pitchFamily="34" charset="0"/>
              <a:ea typeface="DM Sans"/>
              <a:cs typeface="Arial" panose="020B0604020202020204" pitchFamily="34" charset="0"/>
              <a:sym typeface="DM Sans"/>
            </a:endParaRPr>
          </a:p>
          <a:p>
            <a:pPr marL="152400" lvl="6">
              <a:buClr>
                <a:schemeClr val="dk1"/>
              </a:buClr>
              <a:buSzPts val="1200"/>
            </a:pPr>
            <a:endParaRPr lang="en-US" sz="800" b="1" dirty="0">
              <a:solidFill>
                <a:schemeClr val="dk1"/>
              </a:solidFill>
              <a:latin typeface="Arial" panose="020B0604020202020204" pitchFamily="34" charset="0"/>
              <a:ea typeface="Poppins"/>
              <a:cs typeface="Arial" panose="020B0604020202020204" pitchFamily="34" charset="0"/>
              <a:sym typeface="Poppins"/>
            </a:endParaRPr>
          </a:p>
          <a:p>
            <a:pPr marL="152400" lvl="0">
              <a:buClr>
                <a:schemeClr val="dk1"/>
              </a:buClr>
              <a:buSzPts val="1200"/>
            </a:pPr>
            <a:r>
              <a:rPr lang="en-US" sz="1050" dirty="0">
                <a:solidFill>
                  <a:schemeClr val="tx1"/>
                </a:solidFill>
                <a:uFill>
                  <a:noFill/>
                </a:uFill>
                <a:latin typeface="Arial" panose="020B0604020202020204" pitchFamily="34" charset="0"/>
                <a:ea typeface="DM Sans"/>
                <a:cs typeface="Arial" panose="020B0604020202020204" pitchFamily="34" charset="0"/>
                <a:sym typeface="DM Sans"/>
              </a:rPr>
              <a:t>Bicycle variety:</a:t>
            </a:r>
          </a:p>
          <a:p>
            <a:pPr marL="457200" lvl="0" indent="-304800">
              <a:buClr>
                <a:schemeClr val="dk1"/>
              </a:buClr>
              <a:buSzPts val="1200"/>
              <a:buFont typeface="DM Sans"/>
              <a:buChar char="●"/>
            </a:pPr>
            <a:r>
              <a:rPr lang="en" sz="800" b="1" dirty="0" smtClean="0">
                <a:solidFill>
                  <a:srgbClr val="0070C0"/>
                </a:solidFill>
                <a:uFill>
                  <a:noFill/>
                </a:uFill>
                <a:latin typeface="Arial" panose="020B0604020202020204" pitchFamily="34" charset="0"/>
                <a:ea typeface="Poppins"/>
                <a:cs typeface="Arial" panose="020B0604020202020204" pitchFamily="34" charset="0"/>
                <a:sym typeface="DM Sans"/>
              </a:rPr>
              <a:t>Classic;</a:t>
            </a:r>
          </a:p>
          <a:p>
            <a:pPr marL="457200" indent="-304800">
              <a:buClr>
                <a:schemeClr val="dk1"/>
              </a:buClr>
              <a:buSzPts val="1200"/>
              <a:buFont typeface="DM Sans"/>
              <a:buChar char="●"/>
            </a:pPr>
            <a:r>
              <a:rPr lang="en" sz="800" b="1" dirty="0">
                <a:solidFill>
                  <a:srgbClr val="0070C0"/>
                </a:solidFill>
                <a:uFill>
                  <a:noFill/>
                </a:uFill>
                <a:latin typeface="Arial" panose="020B0604020202020204" pitchFamily="34" charset="0"/>
                <a:ea typeface="Poppins"/>
                <a:cs typeface="Arial" panose="020B0604020202020204" pitchFamily="34" charset="0"/>
                <a:sym typeface="DM Sans"/>
              </a:rPr>
              <a:t>Eletric;</a:t>
            </a:r>
            <a:r>
              <a:rPr lang="en" sz="800" dirty="0">
                <a:solidFill>
                  <a:schemeClr val="tx1"/>
                </a:solidFill>
                <a:uFill>
                  <a:noFill/>
                </a:uFill>
                <a:latin typeface="Arial" panose="020B0604020202020204" pitchFamily="34" charset="0"/>
                <a:ea typeface="Poppins"/>
                <a:cs typeface="Arial" panose="020B0604020202020204" pitchFamily="34" charset="0"/>
                <a:sym typeface="DM Sans"/>
              </a:rPr>
              <a:t> </a:t>
            </a:r>
            <a:r>
              <a:rPr lang="en" sz="600" dirty="0">
                <a:solidFill>
                  <a:schemeClr val="tx1"/>
                </a:solidFill>
                <a:uFill>
                  <a:noFill/>
                </a:uFill>
                <a:latin typeface="Arial" panose="020B0604020202020204" pitchFamily="34" charset="0"/>
                <a:ea typeface="Poppins"/>
                <a:cs typeface="Arial" panose="020B0604020202020204" pitchFamily="34" charset="0"/>
                <a:sym typeface="DM Sans"/>
              </a:rPr>
              <a:t>and</a:t>
            </a:r>
            <a:endParaRPr lang="en" sz="800" dirty="0">
              <a:solidFill>
                <a:schemeClr val="tx1"/>
              </a:solidFill>
              <a:uFill>
                <a:noFill/>
              </a:uFill>
              <a:latin typeface="Arial" panose="020B0604020202020204" pitchFamily="34" charset="0"/>
              <a:ea typeface="Poppins"/>
              <a:cs typeface="Arial" panose="020B0604020202020204" pitchFamily="34" charset="0"/>
              <a:sym typeface="DM Sans"/>
            </a:endParaRPr>
          </a:p>
          <a:p>
            <a:pPr marL="457200" lvl="0" indent="-304800">
              <a:buClr>
                <a:schemeClr val="dk1"/>
              </a:buClr>
              <a:buSzPts val="1200"/>
              <a:buFont typeface="DM Sans"/>
              <a:buChar char="●"/>
            </a:pPr>
            <a:r>
              <a:rPr lang="en" sz="800" b="1" dirty="0">
                <a:solidFill>
                  <a:srgbClr val="0070C0"/>
                </a:solidFill>
                <a:uFill>
                  <a:noFill/>
                </a:uFill>
                <a:latin typeface="Arial" panose="020B0604020202020204" pitchFamily="34" charset="0"/>
                <a:ea typeface="Poppins"/>
                <a:cs typeface="Arial" panose="020B0604020202020204" pitchFamily="34" charset="0"/>
                <a:sym typeface="DM Sans"/>
              </a:rPr>
              <a:t>Docked</a:t>
            </a:r>
            <a:endParaRPr lang="en-US" sz="800" b="1" dirty="0">
              <a:solidFill>
                <a:srgbClr val="0070C0"/>
              </a:solidFill>
              <a:latin typeface="Arial" panose="020B0604020202020204" pitchFamily="34" charset="0"/>
              <a:ea typeface="DM Sans"/>
              <a:cs typeface="Arial" panose="020B0604020202020204" pitchFamily="34" charset="0"/>
              <a:sym typeface="DM Sans"/>
            </a:endParaRPr>
          </a:p>
          <a:p>
            <a:pPr marL="152400" lvl="6">
              <a:buClr>
                <a:schemeClr val="dk1"/>
              </a:buClr>
              <a:buSzPts val="1200"/>
            </a:pPr>
            <a:endParaRPr lang="en" sz="800" b="1" dirty="0" smtClean="0">
              <a:solidFill>
                <a:schemeClr val="dk1"/>
              </a:solidFill>
              <a:latin typeface="Arial" panose="020B0604020202020204" pitchFamily="34" charset="0"/>
              <a:ea typeface="Poppins"/>
              <a:cs typeface="Arial" panose="020B0604020202020204" pitchFamily="34" charset="0"/>
              <a:sym typeface="Poppins"/>
            </a:endParaRPr>
          </a:p>
          <a:p>
            <a:pPr marL="0" lvl="0" indent="0" algn="l" rtl="0">
              <a:spcBef>
                <a:spcPts val="0"/>
              </a:spcBef>
              <a:spcAft>
                <a:spcPts val="0"/>
              </a:spcAft>
              <a:buNone/>
            </a:pPr>
            <a:r>
              <a:rPr lang="en" b="1" dirty="0" smtClean="0">
                <a:solidFill>
                  <a:schemeClr val="dk1"/>
                </a:solidFill>
                <a:latin typeface="Arial" panose="020B0604020202020204" pitchFamily="34" charset="0"/>
                <a:ea typeface="Poppins"/>
                <a:cs typeface="Arial" panose="020B0604020202020204" pitchFamily="34" charset="0"/>
                <a:sym typeface="Poppins"/>
              </a:rPr>
              <a:t>Stakeholders</a:t>
            </a:r>
            <a:endParaRPr b="1" dirty="0">
              <a:solidFill>
                <a:schemeClr val="dk1"/>
              </a:solidFill>
              <a:latin typeface="Arial" panose="020B0604020202020204" pitchFamily="34" charset="0"/>
              <a:ea typeface="Poppins"/>
              <a:cs typeface="Arial" panose="020B0604020202020204" pitchFamily="34" charset="0"/>
              <a:sym typeface="Poppins"/>
            </a:endParaRPr>
          </a:p>
          <a:p>
            <a:pPr marL="457200" lvl="0" indent="-304800">
              <a:buClr>
                <a:schemeClr val="dk1"/>
              </a:buClr>
              <a:buSzPts val="1200"/>
              <a:buFont typeface="DM Sans"/>
              <a:buChar char="●"/>
            </a:pPr>
            <a:r>
              <a:rPr lang="en-US" sz="800" b="1" dirty="0">
                <a:solidFill>
                  <a:srgbClr val="0070C0"/>
                </a:solidFill>
                <a:uFill>
                  <a:noFill/>
                </a:uFill>
                <a:latin typeface="Arial" panose="020B0604020202020204" pitchFamily="34" charset="0"/>
                <a:ea typeface="DM Sans"/>
                <a:cs typeface="Arial" panose="020B0604020202020204" pitchFamily="34" charset="0"/>
                <a:sym typeface="DM Sans"/>
              </a:rPr>
              <a:t>Cyclistic marketing analytics </a:t>
            </a:r>
            <a:r>
              <a:rPr lang="en-US" sz="800" b="1" dirty="0" smtClean="0">
                <a:solidFill>
                  <a:srgbClr val="0070C0"/>
                </a:solidFill>
                <a:uFill>
                  <a:noFill/>
                </a:uFill>
                <a:latin typeface="Arial" panose="020B0604020202020204" pitchFamily="34" charset="0"/>
                <a:ea typeface="DM Sans"/>
                <a:cs typeface="Arial" panose="020B0604020202020204" pitchFamily="34" charset="0"/>
                <a:sym typeface="DM Sans"/>
              </a:rPr>
              <a:t>team,</a:t>
            </a:r>
            <a:r>
              <a:rPr lang="en-US" sz="800" dirty="0" smtClean="0">
                <a:solidFill>
                  <a:srgbClr val="0070C0"/>
                </a:solidFill>
                <a:uFill>
                  <a:noFill/>
                </a:uFill>
                <a:latin typeface="Arial" panose="020B0604020202020204" pitchFamily="34" charset="0"/>
                <a:ea typeface="DM Sans"/>
                <a:cs typeface="Arial" panose="020B0604020202020204" pitchFamily="34" charset="0"/>
                <a:sym typeface="DM Sans"/>
              </a:rPr>
              <a:t> </a:t>
            </a:r>
            <a:r>
              <a:rPr lang="en-US" sz="600" dirty="0" smtClean="0">
                <a:solidFill>
                  <a:schemeClr val="dk1"/>
                </a:solidFill>
                <a:latin typeface="Arial" panose="020B0604020202020204" pitchFamily="34" charset="0"/>
                <a:ea typeface="DM Sans"/>
                <a:cs typeface="Arial" panose="020B0604020202020204" pitchFamily="34" charset="0"/>
                <a:sym typeface="DM Sans"/>
              </a:rPr>
              <a:t>responsible </a:t>
            </a:r>
            <a:r>
              <a:rPr lang="en-US" sz="600" dirty="0">
                <a:solidFill>
                  <a:schemeClr val="dk1"/>
                </a:solidFill>
                <a:latin typeface="Arial" panose="020B0604020202020204" pitchFamily="34" charset="0"/>
                <a:ea typeface="DM Sans"/>
                <a:cs typeface="Arial" panose="020B0604020202020204" pitchFamily="34" charset="0"/>
                <a:sym typeface="DM Sans"/>
              </a:rPr>
              <a:t>for collecting, analyzing, and reporting data that helps guide Cyclistic marketing </a:t>
            </a:r>
            <a:r>
              <a:rPr lang="en-US" sz="600" dirty="0" smtClean="0">
                <a:solidFill>
                  <a:schemeClr val="dk1"/>
                </a:solidFill>
                <a:latin typeface="Arial" panose="020B0604020202020204" pitchFamily="34" charset="0"/>
                <a:ea typeface="DM Sans"/>
                <a:cs typeface="Arial" panose="020B0604020202020204" pitchFamily="34" charset="0"/>
                <a:sym typeface="DM Sans"/>
              </a:rPr>
              <a:t>strategy;</a:t>
            </a:r>
            <a:endParaRPr lang="en-US" sz="800" dirty="0" smtClean="0">
              <a:solidFill>
                <a:srgbClr val="0070C0"/>
              </a:solidFill>
              <a:uFill>
                <a:noFill/>
              </a:uFill>
              <a:latin typeface="Arial" panose="020B0604020202020204" pitchFamily="34" charset="0"/>
              <a:ea typeface="DM Sans"/>
              <a:cs typeface="Arial" panose="020B0604020202020204" pitchFamily="34" charset="0"/>
              <a:sym typeface="DM Sans"/>
            </a:endParaRPr>
          </a:p>
          <a:p>
            <a:pPr marL="457200" lvl="0" indent="-304800">
              <a:buClr>
                <a:schemeClr val="dk1"/>
              </a:buClr>
              <a:buSzPts val="1200"/>
              <a:buFont typeface="DM Sans"/>
              <a:buChar char="●"/>
            </a:pPr>
            <a:r>
              <a:rPr lang="en-US" sz="800" b="1" dirty="0">
                <a:solidFill>
                  <a:srgbClr val="0070C0"/>
                </a:solidFill>
                <a:latin typeface="Arial" panose="020B0604020202020204" pitchFamily="34" charset="0"/>
                <a:ea typeface="DM Sans"/>
                <a:cs typeface="Arial" panose="020B0604020202020204" pitchFamily="34" charset="0"/>
                <a:sym typeface="DM Sans"/>
              </a:rPr>
              <a:t>Lily </a:t>
            </a:r>
            <a:r>
              <a:rPr lang="en-US" sz="800" b="1" dirty="0" smtClean="0">
                <a:solidFill>
                  <a:srgbClr val="0070C0"/>
                </a:solidFill>
                <a:latin typeface="Arial" panose="020B0604020202020204" pitchFamily="34" charset="0"/>
                <a:ea typeface="DM Sans"/>
                <a:cs typeface="Arial" panose="020B0604020202020204" pitchFamily="34" charset="0"/>
                <a:sym typeface="DM Sans"/>
              </a:rPr>
              <a:t>Moreno,</a:t>
            </a:r>
            <a:r>
              <a:rPr lang="en-US" sz="800" dirty="0" smtClean="0">
                <a:solidFill>
                  <a:srgbClr val="0070C0"/>
                </a:solidFill>
                <a:latin typeface="Arial" panose="020B0604020202020204" pitchFamily="34" charset="0"/>
                <a:ea typeface="DM Sans"/>
                <a:cs typeface="Arial" panose="020B0604020202020204" pitchFamily="34" charset="0"/>
                <a:sym typeface="DM Sans"/>
              </a:rPr>
              <a:t> </a:t>
            </a:r>
            <a:r>
              <a:rPr lang="en-US" sz="700" dirty="0" smtClean="0">
                <a:solidFill>
                  <a:schemeClr val="tx1"/>
                </a:solidFill>
                <a:latin typeface="Arial" panose="020B0604020202020204" pitchFamily="34" charset="0"/>
                <a:ea typeface="DM Sans"/>
                <a:cs typeface="Arial" panose="020B0604020202020204" pitchFamily="34" charset="0"/>
                <a:sym typeface="DM Sans"/>
              </a:rPr>
              <a:t>t</a:t>
            </a:r>
            <a:r>
              <a:rPr lang="en-US" sz="600" dirty="0" smtClean="0">
                <a:solidFill>
                  <a:schemeClr val="tx1"/>
                </a:solidFill>
                <a:latin typeface="Arial" panose="020B0604020202020204" pitchFamily="34" charset="0"/>
                <a:ea typeface="DM Sans"/>
                <a:cs typeface="Arial" panose="020B0604020202020204" pitchFamily="34" charset="0"/>
                <a:sym typeface="DM Sans"/>
              </a:rPr>
              <a:t>he Director </a:t>
            </a:r>
            <a:r>
              <a:rPr lang="en-US" sz="600" dirty="0">
                <a:solidFill>
                  <a:schemeClr val="tx1"/>
                </a:solidFill>
                <a:latin typeface="Arial" panose="020B0604020202020204" pitchFamily="34" charset="0"/>
                <a:ea typeface="DM Sans"/>
                <a:cs typeface="Arial" panose="020B0604020202020204" pitchFamily="34" charset="0"/>
                <a:sym typeface="DM Sans"/>
              </a:rPr>
              <a:t>of marketing, is responsible for the development of campaigns and initiatives to promote the bike-share program; and</a:t>
            </a:r>
            <a:endParaRPr lang="en-US" sz="800" dirty="0" smtClean="0">
              <a:solidFill>
                <a:schemeClr val="tx1"/>
              </a:solidFill>
              <a:latin typeface="Arial" panose="020B0604020202020204" pitchFamily="34" charset="0"/>
              <a:ea typeface="DM Sans"/>
              <a:cs typeface="Arial" panose="020B0604020202020204" pitchFamily="34" charset="0"/>
              <a:sym typeface="DM Sans"/>
            </a:endParaRPr>
          </a:p>
          <a:p>
            <a:pPr marL="457200" lvl="0" indent="-304800">
              <a:buClr>
                <a:schemeClr val="dk1"/>
              </a:buClr>
              <a:buSzPts val="1200"/>
              <a:buFont typeface="DM Sans"/>
              <a:buChar char="●"/>
            </a:pPr>
            <a:r>
              <a:rPr lang="en-US" sz="800" b="1" dirty="0">
                <a:solidFill>
                  <a:srgbClr val="0070C0"/>
                </a:solidFill>
              </a:rPr>
              <a:t>Cyclistic executive </a:t>
            </a:r>
            <a:r>
              <a:rPr lang="en-US" sz="800" b="1" dirty="0" smtClean="0">
                <a:solidFill>
                  <a:srgbClr val="0070C0"/>
                </a:solidFill>
              </a:rPr>
              <a:t>team,</a:t>
            </a:r>
            <a:r>
              <a:rPr lang="en-US" sz="700" dirty="0">
                <a:solidFill>
                  <a:schemeClr val="dk1"/>
                </a:solidFill>
                <a:latin typeface="Arial" panose="020B0604020202020204" pitchFamily="34" charset="0"/>
                <a:ea typeface="DM Sans"/>
                <a:cs typeface="Arial" panose="020B0604020202020204" pitchFamily="34" charset="0"/>
                <a:sym typeface="DM Sans"/>
              </a:rPr>
              <a:t> </a:t>
            </a:r>
            <a:r>
              <a:rPr lang="en-US" sz="600" dirty="0" smtClean="0">
                <a:solidFill>
                  <a:schemeClr val="dk1"/>
                </a:solidFill>
                <a:latin typeface="Arial" panose="020B0604020202020204" pitchFamily="34" charset="0"/>
                <a:ea typeface="DM Sans"/>
                <a:cs typeface="Arial" panose="020B0604020202020204" pitchFamily="34" charset="0"/>
                <a:sym typeface="DM Sans"/>
              </a:rPr>
              <a:t>the </a:t>
            </a:r>
            <a:r>
              <a:rPr lang="en-US" sz="600" dirty="0">
                <a:solidFill>
                  <a:schemeClr val="dk1"/>
                </a:solidFill>
                <a:latin typeface="Arial" panose="020B0604020202020204" pitchFamily="34" charset="0"/>
                <a:ea typeface="DM Sans"/>
                <a:cs typeface="Arial" panose="020B0604020202020204" pitchFamily="34" charset="0"/>
                <a:sym typeface="DM Sans"/>
              </a:rPr>
              <a:t>notoriously detail-oriented executive team will decide whether to approve the recommended marketing program</a:t>
            </a:r>
            <a:endParaRPr sz="800" dirty="0">
              <a:solidFill>
                <a:srgbClr val="0070C0"/>
              </a:solidFill>
              <a:latin typeface="Arial" panose="020B0604020202020204" pitchFamily="34" charset="0"/>
              <a:ea typeface="DM Sans"/>
              <a:cs typeface="Arial" panose="020B0604020202020204" pitchFamily="34" charset="0"/>
              <a:sym typeface="DM Sans"/>
            </a:endParaRPr>
          </a:p>
          <a:p>
            <a:pPr marL="0" lvl="0" indent="0" algn="l" rtl="0">
              <a:spcBef>
                <a:spcPts val="0"/>
              </a:spcBef>
              <a:spcAft>
                <a:spcPts val="0"/>
              </a:spcAft>
              <a:buNone/>
            </a:pPr>
            <a:endParaRPr lang="en" sz="800" b="1" dirty="0" smtClean="0">
              <a:solidFill>
                <a:schemeClr val="dk1"/>
              </a:solidFill>
              <a:latin typeface="Arial" panose="020B0604020202020204" pitchFamily="34" charset="0"/>
              <a:ea typeface="Poppins"/>
              <a:cs typeface="Arial" panose="020B0604020202020204" pitchFamily="34" charset="0"/>
              <a:sym typeface="Poppins"/>
            </a:endParaRPr>
          </a:p>
          <a:p>
            <a:pPr marL="0" lvl="0" indent="0" algn="l" rtl="0">
              <a:spcBef>
                <a:spcPts val="0"/>
              </a:spcBef>
              <a:spcAft>
                <a:spcPts val="0"/>
              </a:spcAft>
              <a:buNone/>
            </a:pPr>
            <a:r>
              <a:rPr lang="en" b="1" dirty="0" smtClean="0">
                <a:solidFill>
                  <a:schemeClr val="dk1"/>
                </a:solidFill>
                <a:latin typeface="Arial" panose="020B0604020202020204" pitchFamily="34" charset="0"/>
                <a:ea typeface="Poppins"/>
                <a:cs typeface="Arial" panose="020B0604020202020204" pitchFamily="34" charset="0"/>
                <a:sym typeface="Poppins"/>
              </a:rPr>
              <a:t>Facts and Numbers</a:t>
            </a:r>
            <a:endParaRPr b="1" dirty="0">
              <a:solidFill>
                <a:schemeClr val="dk1"/>
              </a:solidFill>
              <a:latin typeface="Arial" panose="020B0604020202020204" pitchFamily="34" charset="0"/>
              <a:ea typeface="Poppins"/>
              <a:cs typeface="Arial" panose="020B0604020202020204" pitchFamily="34" charset="0"/>
              <a:sym typeface="Poppins"/>
            </a:endParaRPr>
          </a:p>
          <a:p>
            <a:pPr marL="457200" lvl="0" indent="-304800">
              <a:buClr>
                <a:schemeClr val="dk1"/>
              </a:buClr>
              <a:buSzPts val="1200"/>
              <a:buFont typeface="DM Sans"/>
              <a:buChar char="●"/>
            </a:pPr>
            <a:r>
              <a:rPr lang="en-US" sz="800" dirty="0">
                <a:solidFill>
                  <a:schemeClr val="tx1"/>
                </a:solidFill>
                <a:uFill>
                  <a:noFill/>
                </a:uFill>
                <a:latin typeface="Arial" panose="020B0604020202020204" pitchFamily="34" charset="0"/>
                <a:ea typeface="DM Sans"/>
                <a:cs typeface="Arial" panose="020B0604020202020204" pitchFamily="34" charset="0"/>
                <a:sym typeface="DM Sans"/>
              </a:rPr>
              <a:t>5,824 </a:t>
            </a:r>
            <a:r>
              <a:rPr lang="en-US" sz="800" dirty="0" smtClean="0">
                <a:solidFill>
                  <a:schemeClr val="tx1"/>
                </a:solidFill>
                <a:uFill>
                  <a:noFill/>
                </a:uFill>
                <a:latin typeface="Arial" panose="020B0604020202020204" pitchFamily="34" charset="0"/>
                <a:ea typeface="DM Sans"/>
                <a:cs typeface="Arial" panose="020B0604020202020204" pitchFamily="34" charset="0"/>
                <a:sym typeface="DM Sans"/>
              </a:rPr>
              <a:t>bikes;</a:t>
            </a:r>
            <a:endParaRPr lang="en-US" sz="800" dirty="0">
              <a:solidFill>
                <a:schemeClr val="tx1"/>
              </a:solidFill>
              <a:uFill>
                <a:noFill/>
              </a:uFill>
              <a:latin typeface="Arial" panose="020B0604020202020204" pitchFamily="34" charset="0"/>
              <a:ea typeface="DM Sans"/>
              <a:cs typeface="Arial" panose="020B0604020202020204" pitchFamily="34" charset="0"/>
              <a:sym typeface="DM Sans"/>
            </a:endParaRPr>
          </a:p>
          <a:p>
            <a:pPr marL="457200" lvl="0" indent="-304800">
              <a:buClr>
                <a:schemeClr val="dk1"/>
              </a:buClr>
              <a:buSzPts val="1200"/>
              <a:buFont typeface="DM Sans"/>
              <a:buChar char="●"/>
            </a:pPr>
            <a:r>
              <a:rPr lang="en-US" sz="800" dirty="0">
                <a:solidFill>
                  <a:schemeClr val="tx1"/>
                </a:solidFill>
                <a:uFill>
                  <a:noFill/>
                </a:uFill>
                <a:latin typeface="Arial" panose="020B0604020202020204" pitchFamily="34" charset="0"/>
                <a:ea typeface="DM Sans"/>
                <a:cs typeface="Arial" panose="020B0604020202020204" pitchFamily="34" charset="0"/>
                <a:sym typeface="DM Sans"/>
              </a:rPr>
              <a:t>692 docking stations;</a:t>
            </a:r>
          </a:p>
          <a:p>
            <a:pPr marL="457200" lvl="0" indent="-304800">
              <a:buClr>
                <a:schemeClr val="dk1"/>
              </a:buClr>
              <a:buSzPts val="1200"/>
              <a:buFont typeface="DM Sans"/>
              <a:buChar char="●"/>
            </a:pPr>
            <a:r>
              <a:rPr lang="en-US" sz="800" dirty="0">
                <a:solidFill>
                  <a:schemeClr val="tx1"/>
                </a:solidFill>
                <a:uFill>
                  <a:noFill/>
                </a:uFill>
                <a:latin typeface="Arial" panose="020B0604020202020204" pitchFamily="34" charset="0"/>
                <a:ea typeface="DM Sans"/>
                <a:cs typeface="Arial" panose="020B0604020202020204" pitchFamily="34" charset="0"/>
                <a:sym typeface="DM Sans"/>
              </a:rPr>
              <a:t>More than 50% of riders select traditional bikes;</a:t>
            </a:r>
          </a:p>
          <a:p>
            <a:pPr marL="457200" lvl="0" indent="-304800">
              <a:buClr>
                <a:schemeClr val="dk1"/>
              </a:buClr>
              <a:buSzPts val="1200"/>
              <a:buFont typeface="DM Sans"/>
              <a:buChar char="●"/>
            </a:pPr>
            <a:r>
              <a:rPr lang="en-US" sz="800" dirty="0">
                <a:solidFill>
                  <a:schemeClr val="tx1"/>
                </a:solidFill>
                <a:uFill>
                  <a:noFill/>
                </a:uFill>
                <a:latin typeface="Arial" panose="020B0604020202020204" pitchFamily="34" charset="0"/>
                <a:ea typeface="DM Sans"/>
                <a:cs typeface="Arial" panose="020B0604020202020204" pitchFamily="34" charset="0"/>
                <a:sym typeface="DM Sans"/>
              </a:rPr>
              <a:t>8% of riders opt for the assistive bike options;</a:t>
            </a:r>
          </a:p>
          <a:p>
            <a:pPr marL="457200" lvl="0" indent="-304800">
              <a:buClr>
                <a:schemeClr val="dk1"/>
              </a:buClr>
              <a:buSzPts val="1200"/>
              <a:buFont typeface="DM Sans"/>
              <a:buChar char="●"/>
            </a:pPr>
            <a:r>
              <a:rPr lang="en-US" sz="800" dirty="0">
                <a:solidFill>
                  <a:schemeClr val="tx1"/>
                </a:solidFill>
                <a:uFill>
                  <a:noFill/>
                </a:uFill>
                <a:latin typeface="Arial" panose="020B0604020202020204" pitchFamily="34" charset="0"/>
                <a:ea typeface="DM Sans"/>
                <a:cs typeface="Arial" panose="020B0604020202020204" pitchFamily="34" charset="0"/>
                <a:sym typeface="DM Sans"/>
              </a:rPr>
              <a:t>30% of users bike to commute to work each day</a:t>
            </a:r>
            <a:r>
              <a:rPr lang="en-US" sz="800" dirty="0" smtClean="0">
                <a:solidFill>
                  <a:schemeClr val="tx1"/>
                </a:solidFill>
                <a:uFill>
                  <a:noFill/>
                </a:uFill>
                <a:latin typeface="Arial" panose="020B0604020202020204" pitchFamily="34" charset="0"/>
                <a:ea typeface="DM Sans"/>
                <a:cs typeface="Arial" panose="020B0604020202020204" pitchFamily="34" charset="0"/>
                <a:sym typeface="DM Sans"/>
              </a:rPr>
              <a:t>;</a:t>
            </a:r>
          </a:p>
          <a:p>
            <a:pPr marL="457200" lvl="0" indent="-304800">
              <a:buClr>
                <a:schemeClr val="dk1"/>
              </a:buClr>
              <a:buSzPts val="1200"/>
              <a:buFont typeface="DM Sans"/>
              <a:buChar char="●"/>
            </a:pPr>
            <a:r>
              <a:rPr lang="en-US" sz="800" dirty="0">
                <a:solidFill>
                  <a:schemeClr val="tx1"/>
                </a:solidFill>
                <a:uFill>
                  <a:noFill/>
                </a:uFill>
                <a:latin typeface="Arial" panose="020B0604020202020204" pitchFamily="34" charset="0"/>
                <a:ea typeface="DM Sans"/>
                <a:cs typeface="Arial" panose="020B0604020202020204" pitchFamily="34" charset="0"/>
                <a:sym typeface="DM Sans"/>
              </a:rPr>
              <a:t>Users are more likely to ride for leisure; </a:t>
            </a:r>
            <a:r>
              <a:rPr lang="en-US" sz="800" dirty="0" smtClean="0">
                <a:solidFill>
                  <a:schemeClr val="tx1"/>
                </a:solidFill>
                <a:uFill>
                  <a:noFill/>
                </a:uFill>
                <a:latin typeface="Arial" panose="020B0604020202020204" pitchFamily="34" charset="0"/>
                <a:ea typeface="DM Sans"/>
                <a:cs typeface="Arial" panose="020B0604020202020204" pitchFamily="34" charset="0"/>
                <a:sym typeface="DM Sans"/>
              </a:rPr>
              <a:t>and</a:t>
            </a:r>
          </a:p>
          <a:p>
            <a:pPr marL="457200" lvl="0" indent="-304800">
              <a:buClr>
                <a:schemeClr val="dk1"/>
              </a:buClr>
              <a:buSzPts val="1200"/>
              <a:buFont typeface="DM Sans"/>
              <a:buChar char="●"/>
            </a:pPr>
            <a:r>
              <a:rPr lang="en-US" sz="800" dirty="0">
                <a:solidFill>
                  <a:schemeClr val="tx1"/>
                </a:solidFill>
                <a:uFill>
                  <a:noFill/>
                </a:uFill>
                <a:latin typeface="Arial" panose="020B0604020202020204" pitchFamily="34" charset="0"/>
                <a:ea typeface="DM Sans"/>
                <a:cs typeface="Arial" panose="020B0604020202020204" pitchFamily="34" charset="0"/>
                <a:sym typeface="DM Sans"/>
              </a:rPr>
              <a:t>Casual riders have chosen Cyclistic for their mobility </a:t>
            </a:r>
            <a:r>
              <a:rPr lang="en-US" sz="800" dirty="0" smtClean="0">
                <a:solidFill>
                  <a:schemeClr val="tx1"/>
                </a:solidFill>
                <a:uFill>
                  <a:noFill/>
                </a:uFill>
                <a:latin typeface="Arial" panose="020B0604020202020204" pitchFamily="34" charset="0"/>
                <a:ea typeface="DM Sans"/>
                <a:cs typeface="Arial" panose="020B0604020202020204" pitchFamily="34" charset="0"/>
                <a:sym typeface="DM Sans"/>
              </a:rPr>
              <a:t>need</a:t>
            </a:r>
            <a:endParaRPr lang="en-US" sz="8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201" y="1473200"/>
            <a:ext cx="983400" cy="917103"/>
          </a:xfrm>
          <a:prstGeom prst="rect">
            <a:avLst/>
          </a:prstGeom>
        </p:spPr>
      </p:pic>
    </p:spTree>
    <p:extLst>
      <p:ext uri="{BB962C8B-B14F-4D97-AF65-F5344CB8AC3E}">
        <p14:creationId xmlns:p14="http://schemas.microsoft.com/office/powerpoint/2010/main" val="28268367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5" name="Google Shape;2035;p58"/>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0</a:t>
            </a:r>
            <a:r>
              <a:rPr lang="en" sz="2000" b="0" dirty="0" smtClean="0"/>
              <a:t>.3 </a:t>
            </a:r>
            <a:r>
              <a:rPr lang="en" sz="2000" b="0" dirty="0" smtClean="0"/>
              <a:t>-</a:t>
            </a:r>
            <a:r>
              <a:rPr lang="en" b="0" dirty="0" smtClean="0"/>
              <a:t> </a:t>
            </a:r>
            <a:r>
              <a:rPr lang="en" dirty="0" smtClean="0"/>
              <a:t>Problem</a:t>
            </a:r>
            <a:endParaRPr dirty="0"/>
          </a:p>
        </p:txBody>
      </p:sp>
      <p:sp>
        <p:nvSpPr>
          <p:cNvPr id="5" name="Google Shape;2026;p57"/>
          <p:cNvSpPr/>
          <p:nvPr/>
        </p:nvSpPr>
        <p:spPr>
          <a:xfrm>
            <a:off x="720000" y="1681869"/>
            <a:ext cx="4117890" cy="1242914"/>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720002" y="1681869"/>
            <a:ext cx="4117888" cy="1242914"/>
          </a:xfrm>
          <a:prstGeom prst="rect">
            <a:avLst/>
          </a:prstGeom>
          <a:noFill/>
          <a:ln>
            <a:noFill/>
          </a:ln>
        </p:spPr>
        <p:txBody>
          <a:bodyPr spcFirstLastPara="1" wrap="square" lIns="91425" tIns="91425" rIns="91425" bIns="91425" anchor="t" anchorCtr="0">
            <a:noAutofit/>
          </a:bodyPr>
          <a:lstStyle/>
          <a:p>
            <a:pPr lvl="0" algn="ctr"/>
            <a:r>
              <a:rPr lang="en-US" sz="1600" dirty="0" smtClean="0">
                <a:solidFill>
                  <a:schemeClr val="tx1"/>
                </a:solidFill>
                <a:uFill>
                  <a:noFill/>
                </a:uFill>
                <a:latin typeface="Arial" panose="020B0604020202020204" pitchFamily="34" charset="0"/>
                <a:ea typeface="DM Sans"/>
                <a:cs typeface="Arial" panose="020B0604020202020204" pitchFamily="34" charset="0"/>
                <a:sym typeface="DM Sans"/>
              </a:rPr>
              <a:t>How </a:t>
            </a:r>
            <a:r>
              <a:rPr lang="en-US" sz="1600" dirty="0">
                <a:solidFill>
                  <a:schemeClr val="tx1"/>
                </a:solidFill>
                <a:uFill>
                  <a:noFill/>
                </a:uFill>
                <a:latin typeface="Arial" panose="020B0604020202020204" pitchFamily="34" charset="0"/>
                <a:ea typeface="DM Sans"/>
                <a:cs typeface="Arial" panose="020B0604020202020204" pitchFamily="34" charset="0"/>
                <a:sym typeface="DM Sans"/>
              </a:rPr>
              <a:t>casual riders and annual members use Cyclistic bikes </a:t>
            </a:r>
            <a:r>
              <a:rPr lang="en-US" sz="1600" dirty="0" smtClean="0">
                <a:solidFill>
                  <a:schemeClr val="tx1"/>
                </a:solidFill>
                <a:uFill>
                  <a:noFill/>
                </a:uFill>
                <a:latin typeface="Arial" panose="020B0604020202020204" pitchFamily="34" charset="0"/>
                <a:ea typeface="DM Sans"/>
                <a:cs typeface="Arial" panose="020B0604020202020204" pitchFamily="34" charset="0"/>
                <a:sym typeface="DM Sans"/>
              </a:rPr>
              <a:t>differently?</a:t>
            </a:r>
            <a:endParaRPr lang="en-US" sz="16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12" name="Google Shape;2026;p57"/>
          <p:cNvSpPr/>
          <p:nvPr/>
        </p:nvSpPr>
        <p:spPr>
          <a:xfrm>
            <a:off x="3654435" y="2924783"/>
            <a:ext cx="4117890" cy="1242914"/>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8" name="Google Shape;2036;p58"/>
          <p:cNvSpPr txBox="1"/>
          <p:nvPr/>
        </p:nvSpPr>
        <p:spPr>
          <a:xfrm>
            <a:off x="3654436" y="2924783"/>
            <a:ext cx="4117890" cy="1242914"/>
          </a:xfrm>
          <a:prstGeom prst="rect">
            <a:avLst/>
          </a:prstGeom>
          <a:noFill/>
          <a:ln>
            <a:noFill/>
          </a:ln>
        </p:spPr>
        <p:txBody>
          <a:bodyPr spcFirstLastPara="1" wrap="square" lIns="91425" tIns="91425" rIns="91425" bIns="91425" anchor="t" anchorCtr="0">
            <a:noAutofit/>
          </a:bodyPr>
          <a:lstStyle/>
          <a:p>
            <a:pPr algn="ctr" fontAlgn="base"/>
            <a:r>
              <a:rPr lang="en-US" sz="1600" dirty="0">
                <a:solidFill>
                  <a:schemeClr val="tx1"/>
                </a:solidFill>
              </a:rPr>
              <a:t>Which marketing strategy would be most effective in converting casual users into members?</a:t>
            </a:r>
            <a:endParaRPr lang="en-US" sz="1600" dirty="0">
              <a:solidFill>
                <a:schemeClr val="tx1"/>
              </a:solidFill>
            </a:endParaRPr>
          </a:p>
        </p:txBody>
      </p:sp>
    </p:spTree>
    <p:extLst>
      <p:ext uri="{BB962C8B-B14F-4D97-AF65-F5344CB8AC3E}">
        <p14:creationId xmlns:p14="http://schemas.microsoft.com/office/powerpoint/2010/main" val="725656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7"/>
        <p:cNvGrpSpPr/>
        <p:nvPr/>
      </p:nvGrpSpPr>
      <p:grpSpPr>
        <a:xfrm>
          <a:off x="0" y="0"/>
          <a:ext cx="0" cy="0"/>
          <a:chOff x="0" y="0"/>
          <a:chExt cx="0" cy="0"/>
        </a:xfrm>
      </p:grpSpPr>
      <p:sp>
        <p:nvSpPr>
          <p:cNvPr id="1608" name="Google Shape;1608;p49"/>
          <p:cNvSpPr txBox="1">
            <a:spLocks noGrp="1"/>
          </p:cNvSpPr>
          <p:nvPr>
            <p:ph type="subTitle" idx="13"/>
          </p:nvPr>
        </p:nvSpPr>
        <p:spPr>
          <a:xfrm>
            <a:off x="6056727" y="2233364"/>
            <a:ext cx="1986000" cy="834087"/>
          </a:xfrm>
          <a:prstGeom prst="rect">
            <a:avLst/>
          </a:prstGeom>
        </p:spPr>
        <p:txBody>
          <a:bodyPr spcFirstLastPara="1" wrap="square" lIns="91425" tIns="91425" rIns="91425" bIns="91425" anchor="t" anchorCtr="0">
            <a:noAutofit/>
          </a:bodyPr>
          <a:lstStyle/>
          <a:p>
            <a:pPr marL="0" lvl="0" indent="0"/>
            <a:r>
              <a:rPr lang="en-US" sz="800" dirty="0"/>
              <a:t>Documentation of any cleaning or manipulation of </a:t>
            </a:r>
            <a:r>
              <a:rPr lang="en-US" sz="800" dirty="0" smtClean="0"/>
              <a:t>data</a:t>
            </a:r>
            <a:endParaRPr lang="en-US" sz="800" dirty="0"/>
          </a:p>
        </p:txBody>
      </p:sp>
      <p:sp>
        <p:nvSpPr>
          <p:cNvPr id="1609" name="Google Shape;1609;p49"/>
          <p:cNvSpPr txBox="1">
            <a:spLocks noGrp="1"/>
          </p:cNvSpPr>
          <p:nvPr>
            <p:ph type="subTitle" idx="15"/>
          </p:nvPr>
        </p:nvSpPr>
        <p:spPr>
          <a:xfrm>
            <a:off x="6056727" y="3933584"/>
            <a:ext cx="1986000" cy="839449"/>
          </a:xfrm>
          <a:prstGeom prst="rect">
            <a:avLst/>
          </a:prstGeom>
        </p:spPr>
        <p:txBody>
          <a:bodyPr spcFirstLastPara="1" wrap="square" lIns="91425" tIns="91425" rIns="91425" bIns="91425" anchor="t" anchorCtr="0">
            <a:noAutofit/>
          </a:bodyPr>
          <a:lstStyle/>
          <a:p>
            <a:pPr marL="0" lvl="0" indent="0"/>
            <a:r>
              <a:rPr lang="en-US" sz="800" dirty="0"/>
              <a:t>Top three recommendations based on the </a:t>
            </a:r>
            <a:r>
              <a:rPr lang="en-US" sz="800" dirty="0" smtClean="0"/>
              <a:t>analysis</a:t>
            </a:r>
            <a:endParaRPr lang="en-US" sz="800" dirty="0"/>
          </a:p>
        </p:txBody>
      </p:sp>
      <p:sp>
        <p:nvSpPr>
          <p:cNvPr id="1610" name="Google Shape;1610;p49"/>
          <p:cNvSpPr txBox="1">
            <a:spLocks noGrp="1"/>
          </p:cNvSpPr>
          <p:nvPr>
            <p:ph type="title" idx="9"/>
          </p:nvPr>
        </p:nvSpPr>
        <p:spPr>
          <a:xfrm>
            <a:off x="6056727" y="1438775"/>
            <a:ext cx="1986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0" dirty="0" smtClean="0"/>
              <a:t>3 </a:t>
            </a:r>
            <a:r>
              <a:rPr lang="en" sz="1200" b="0" dirty="0" smtClean="0"/>
              <a:t>- </a:t>
            </a:r>
            <a:r>
              <a:rPr lang="en" sz="1600" dirty="0" smtClean="0"/>
              <a:t>Process</a:t>
            </a:r>
            <a:endParaRPr sz="2000" dirty="0"/>
          </a:p>
        </p:txBody>
      </p:sp>
      <p:sp>
        <p:nvSpPr>
          <p:cNvPr id="1611" name="Google Shape;1611;p49"/>
          <p:cNvSpPr txBox="1">
            <a:spLocks noGrp="1"/>
          </p:cNvSpPr>
          <p:nvPr>
            <p:ph type="title" idx="14"/>
          </p:nvPr>
        </p:nvSpPr>
        <p:spPr>
          <a:xfrm>
            <a:off x="6056727" y="3126025"/>
            <a:ext cx="1986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0" dirty="0" smtClean="0"/>
              <a:t>6 </a:t>
            </a:r>
            <a:r>
              <a:rPr lang="en" sz="1200" b="0" dirty="0" smtClean="0"/>
              <a:t>- </a:t>
            </a:r>
            <a:r>
              <a:rPr lang="en" sz="1600" dirty="0" smtClean="0"/>
              <a:t>Act</a:t>
            </a:r>
            <a:endParaRPr sz="2400" dirty="0"/>
          </a:p>
        </p:txBody>
      </p:sp>
      <p:sp>
        <p:nvSpPr>
          <p:cNvPr id="1612" name="Google Shape;1612;p49"/>
          <p:cNvSpPr txBox="1">
            <a:spLocks noGrp="1"/>
          </p:cNvSpPr>
          <p:nvPr>
            <p:ph type="title"/>
          </p:nvPr>
        </p:nvSpPr>
        <p:spPr>
          <a:xfrm>
            <a:off x="719951" y="945203"/>
            <a:ext cx="7704000" cy="397424"/>
          </a:xfrm>
          <a:prstGeom prst="rect">
            <a:avLst/>
          </a:prstGeom>
        </p:spPr>
        <p:txBody>
          <a:bodyPr spcFirstLastPara="1" wrap="square" lIns="91425" tIns="91425" rIns="91425" bIns="91425" anchor="t" anchorCtr="0">
            <a:noAutofit/>
          </a:bodyPr>
          <a:lstStyle/>
          <a:p>
            <a:pPr lvl="0"/>
            <a:r>
              <a:rPr lang="en-US" sz="1600" b="0" dirty="0" smtClean="0">
                <a:solidFill>
                  <a:srgbClr val="0070C0"/>
                </a:solidFill>
              </a:rPr>
              <a:t>The six </a:t>
            </a:r>
            <a:r>
              <a:rPr lang="en-US" sz="1600" b="0" dirty="0">
                <a:solidFill>
                  <a:srgbClr val="0070C0"/>
                </a:solidFill>
              </a:rPr>
              <a:t>steps of data </a:t>
            </a:r>
            <a:r>
              <a:rPr lang="en-US" sz="1600" b="0" dirty="0" smtClean="0">
                <a:solidFill>
                  <a:srgbClr val="0070C0"/>
                </a:solidFill>
              </a:rPr>
              <a:t>analysis (Google method)</a:t>
            </a:r>
            <a:endParaRPr sz="1600" b="0" dirty="0">
              <a:solidFill>
                <a:srgbClr val="0070C0"/>
              </a:solidFill>
            </a:endParaRPr>
          </a:p>
        </p:txBody>
      </p:sp>
      <p:sp>
        <p:nvSpPr>
          <p:cNvPr id="1613" name="Google Shape;1613;p49"/>
          <p:cNvSpPr txBox="1">
            <a:spLocks noGrp="1"/>
          </p:cNvSpPr>
          <p:nvPr>
            <p:ph type="title" idx="2"/>
          </p:nvPr>
        </p:nvSpPr>
        <p:spPr>
          <a:xfrm>
            <a:off x="1101175" y="1438775"/>
            <a:ext cx="1986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0" dirty="0"/>
              <a:t>1</a:t>
            </a:r>
            <a:r>
              <a:rPr lang="en" sz="1200" b="0" dirty="0" smtClean="0"/>
              <a:t> </a:t>
            </a:r>
            <a:r>
              <a:rPr lang="en" sz="1200" b="0" dirty="0" smtClean="0"/>
              <a:t>- </a:t>
            </a:r>
            <a:r>
              <a:rPr lang="en" sz="1600" dirty="0" smtClean="0"/>
              <a:t>Ask</a:t>
            </a:r>
            <a:endParaRPr sz="2000" dirty="0"/>
          </a:p>
        </p:txBody>
      </p:sp>
      <p:sp>
        <p:nvSpPr>
          <p:cNvPr id="1614" name="Google Shape;1614;p49"/>
          <p:cNvSpPr txBox="1">
            <a:spLocks noGrp="1"/>
          </p:cNvSpPr>
          <p:nvPr>
            <p:ph type="subTitle" idx="1"/>
          </p:nvPr>
        </p:nvSpPr>
        <p:spPr>
          <a:xfrm>
            <a:off x="1101175" y="2226880"/>
            <a:ext cx="1986000" cy="484800"/>
          </a:xfrm>
          <a:prstGeom prst="rect">
            <a:avLst/>
          </a:prstGeom>
        </p:spPr>
        <p:txBody>
          <a:bodyPr spcFirstLastPara="1" wrap="square" lIns="91425" tIns="91425" rIns="91425" bIns="91425" anchor="t" anchorCtr="0">
            <a:noAutofit/>
          </a:bodyPr>
          <a:lstStyle/>
          <a:p>
            <a:pPr marL="0" lvl="0" indent="0"/>
            <a:r>
              <a:rPr lang="en-US" sz="800" dirty="0"/>
              <a:t>A clear statement of the business </a:t>
            </a:r>
            <a:r>
              <a:rPr lang="en-US" sz="800" dirty="0" smtClean="0"/>
              <a:t>task</a:t>
            </a:r>
            <a:endParaRPr lang="en-US" sz="800" dirty="0"/>
          </a:p>
        </p:txBody>
      </p:sp>
      <p:sp>
        <p:nvSpPr>
          <p:cNvPr id="1615" name="Google Shape;1615;p49"/>
          <p:cNvSpPr txBox="1">
            <a:spLocks noGrp="1"/>
          </p:cNvSpPr>
          <p:nvPr>
            <p:ph type="title" idx="3"/>
          </p:nvPr>
        </p:nvSpPr>
        <p:spPr>
          <a:xfrm>
            <a:off x="3578951" y="1438775"/>
            <a:ext cx="1986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0" dirty="0"/>
              <a:t>2</a:t>
            </a:r>
            <a:r>
              <a:rPr lang="en" sz="1200" b="0" dirty="0" smtClean="0"/>
              <a:t> </a:t>
            </a:r>
            <a:r>
              <a:rPr lang="en" sz="1200" b="0" dirty="0" smtClean="0"/>
              <a:t>- </a:t>
            </a:r>
            <a:r>
              <a:rPr lang="en" sz="1600" dirty="0" smtClean="0"/>
              <a:t>Prepare</a:t>
            </a:r>
            <a:endParaRPr sz="2000" dirty="0"/>
          </a:p>
        </p:txBody>
      </p:sp>
      <p:sp>
        <p:nvSpPr>
          <p:cNvPr id="1616" name="Google Shape;1616;p49"/>
          <p:cNvSpPr txBox="1">
            <a:spLocks noGrp="1"/>
          </p:cNvSpPr>
          <p:nvPr>
            <p:ph type="subTitle" idx="4"/>
          </p:nvPr>
        </p:nvSpPr>
        <p:spPr>
          <a:xfrm>
            <a:off x="3578951" y="2252820"/>
            <a:ext cx="1986000" cy="484800"/>
          </a:xfrm>
          <a:prstGeom prst="rect">
            <a:avLst/>
          </a:prstGeom>
        </p:spPr>
        <p:txBody>
          <a:bodyPr spcFirstLastPara="1" wrap="square" lIns="91425" tIns="91425" rIns="91425" bIns="91425" anchor="t" anchorCtr="0">
            <a:noAutofit/>
          </a:bodyPr>
          <a:lstStyle/>
          <a:p>
            <a:pPr marL="0" lvl="0" indent="0"/>
            <a:r>
              <a:rPr lang="en-US" sz="800" dirty="0"/>
              <a:t>A description of all data sources </a:t>
            </a:r>
            <a:r>
              <a:rPr lang="en-US" sz="800" dirty="0" smtClean="0"/>
              <a:t>used</a:t>
            </a:r>
            <a:endParaRPr lang="en-US" sz="800" dirty="0"/>
          </a:p>
        </p:txBody>
      </p:sp>
      <p:sp>
        <p:nvSpPr>
          <p:cNvPr id="1617" name="Google Shape;1617;p49"/>
          <p:cNvSpPr txBox="1">
            <a:spLocks noGrp="1"/>
          </p:cNvSpPr>
          <p:nvPr>
            <p:ph type="title" idx="5"/>
          </p:nvPr>
        </p:nvSpPr>
        <p:spPr>
          <a:xfrm>
            <a:off x="1101175" y="3126025"/>
            <a:ext cx="1986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0" dirty="0"/>
              <a:t>4</a:t>
            </a:r>
            <a:r>
              <a:rPr lang="en" sz="1200" b="0" dirty="0" smtClean="0"/>
              <a:t> </a:t>
            </a:r>
            <a:r>
              <a:rPr lang="en" sz="1200" b="0" dirty="0" smtClean="0"/>
              <a:t>- </a:t>
            </a:r>
            <a:r>
              <a:rPr lang="en" sz="1600" dirty="0" smtClean="0"/>
              <a:t>Analyze</a:t>
            </a:r>
            <a:endParaRPr sz="2000" dirty="0"/>
          </a:p>
        </p:txBody>
      </p:sp>
      <p:sp>
        <p:nvSpPr>
          <p:cNvPr id="1618" name="Google Shape;1618;p49"/>
          <p:cNvSpPr txBox="1">
            <a:spLocks noGrp="1"/>
          </p:cNvSpPr>
          <p:nvPr>
            <p:ph type="subTitle" idx="6"/>
          </p:nvPr>
        </p:nvSpPr>
        <p:spPr>
          <a:xfrm>
            <a:off x="1101175" y="3972495"/>
            <a:ext cx="1986000" cy="484800"/>
          </a:xfrm>
          <a:prstGeom prst="rect">
            <a:avLst/>
          </a:prstGeom>
        </p:spPr>
        <p:txBody>
          <a:bodyPr spcFirstLastPara="1" wrap="square" lIns="91425" tIns="91425" rIns="91425" bIns="91425" anchor="t" anchorCtr="0">
            <a:noAutofit/>
          </a:bodyPr>
          <a:lstStyle/>
          <a:p>
            <a:pPr marL="0" lvl="0" indent="0"/>
            <a:r>
              <a:rPr lang="en-US" sz="800" dirty="0"/>
              <a:t>A summary of your </a:t>
            </a:r>
            <a:r>
              <a:rPr lang="en-US" sz="800" dirty="0" smtClean="0"/>
              <a:t>analysis</a:t>
            </a:r>
            <a:endParaRPr lang="en-US" sz="800" dirty="0"/>
          </a:p>
        </p:txBody>
      </p:sp>
      <p:sp>
        <p:nvSpPr>
          <p:cNvPr id="1619" name="Google Shape;1619;p49"/>
          <p:cNvSpPr txBox="1">
            <a:spLocks noGrp="1"/>
          </p:cNvSpPr>
          <p:nvPr>
            <p:ph type="title" idx="7"/>
          </p:nvPr>
        </p:nvSpPr>
        <p:spPr>
          <a:xfrm>
            <a:off x="3578951" y="3126025"/>
            <a:ext cx="19860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0" dirty="0"/>
              <a:t>5</a:t>
            </a:r>
            <a:r>
              <a:rPr lang="en" sz="1200" b="0" dirty="0" smtClean="0"/>
              <a:t> </a:t>
            </a:r>
            <a:r>
              <a:rPr lang="en" sz="1200" b="0" dirty="0" smtClean="0"/>
              <a:t>- </a:t>
            </a:r>
            <a:r>
              <a:rPr lang="en" sz="1600" dirty="0" smtClean="0"/>
              <a:t>Share</a:t>
            </a:r>
            <a:endParaRPr sz="2000" dirty="0"/>
          </a:p>
        </p:txBody>
      </p:sp>
      <p:sp>
        <p:nvSpPr>
          <p:cNvPr id="1620" name="Google Shape;1620;p49"/>
          <p:cNvSpPr txBox="1">
            <a:spLocks noGrp="1"/>
          </p:cNvSpPr>
          <p:nvPr>
            <p:ph type="subTitle" idx="8"/>
          </p:nvPr>
        </p:nvSpPr>
        <p:spPr>
          <a:xfrm>
            <a:off x="3578951" y="3914129"/>
            <a:ext cx="1986000" cy="832965"/>
          </a:xfrm>
          <a:prstGeom prst="rect">
            <a:avLst/>
          </a:prstGeom>
        </p:spPr>
        <p:txBody>
          <a:bodyPr spcFirstLastPara="1" wrap="square" lIns="91425" tIns="91425" rIns="91425" bIns="91425" anchor="t" anchorCtr="0">
            <a:noAutofit/>
          </a:bodyPr>
          <a:lstStyle/>
          <a:p>
            <a:pPr marL="0" lvl="0" indent="0"/>
            <a:r>
              <a:rPr lang="en-US" sz="800" dirty="0"/>
              <a:t>Supporting visualizations and key </a:t>
            </a:r>
            <a:r>
              <a:rPr lang="en-US" sz="800" dirty="0" smtClean="0"/>
              <a:t>findings</a:t>
            </a:r>
            <a:endParaRPr lang="en-US" sz="800" dirty="0"/>
          </a:p>
        </p:txBody>
      </p:sp>
      <p:grpSp>
        <p:nvGrpSpPr>
          <p:cNvPr id="15" name="Google Shape;11072;p71"/>
          <p:cNvGrpSpPr/>
          <p:nvPr/>
        </p:nvGrpSpPr>
        <p:grpSpPr>
          <a:xfrm>
            <a:off x="2868152" y="1438775"/>
            <a:ext cx="353174" cy="347599"/>
            <a:chOff x="683125" y="1955275"/>
            <a:chExt cx="299325" cy="294600"/>
          </a:xfrm>
        </p:grpSpPr>
        <p:sp>
          <p:nvSpPr>
            <p:cNvPr id="16" name="Google Shape;11073;p71"/>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1074;p71"/>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1075;p71"/>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1076;p71"/>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4" name="Google Shape;11129;p71"/>
          <p:cNvSpPr/>
          <p:nvPr/>
        </p:nvSpPr>
        <p:spPr>
          <a:xfrm>
            <a:off x="5336649" y="1471055"/>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5" name="Google Shape;11130;p71"/>
          <p:cNvGrpSpPr/>
          <p:nvPr/>
        </p:nvGrpSpPr>
        <p:grpSpPr>
          <a:xfrm>
            <a:off x="5317194" y="3126025"/>
            <a:ext cx="351315" cy="351050"/>
            <a:chOff x="1413250" y="2680675"/>
            <a:chExt cx="297750" cy="297525"/>
          </a:xfrm>
        </p:grpSpPr>
        <p:sp>
          <p:nvSpPr>
            <p:cNvPr id="26" name="Google Shape;11131;p71"/>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11132;p71"/>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11133;p71"/>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11134;p71"/>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 name="Google Shape;11384;p72"/>
          <p:cNvGrpSpPr/>
          <p:nvPr/>
        </p:nvGrpSpPr>
        <p:grpSpPr>
          <a:xfrm>
            <a:off x="7830172" y="1456825"/>
            <a:ext cx="360260" cy="355498"/>
            <a:chOff x="-34418125" y="2271100"/>
            <a:chExt cx="296950" cy="293025"/>
          </a:xfrm>
        </p:grpSpPr>
        <p:sp>
          <p:nvSpPr>
            <p:cNvPr id="31" name="Google Shape;11385;p72"/>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11386;p72"/>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11387;p72"/>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11388;p72"/>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11389;p72"/>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6" name="Google Shape;11096;p71"/>
          <p:cNvSpPr/>
          <p:nvPr/>
        </p:nvSpPr>
        <p:spPr>
          <a:xfrm>
            <a:off x="2867641" y="3139091"/>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7" name="Google Shape;11200;p71"/>
          <p:cNvGrpSpPr/>
          <p:nvPr/>
        </p:nvGrpSpPr>
        <p:grpSpPr>
          <a:xfrm>
            <a:off x="7836657" y="3156973"/>
            <a:ext cx="350401" cy="264888"/>
            <a:chOff x="3962775" y="1990700"/>
            <a:chExt cx="296975" cy="224500"/>
          </a:xfrm>
        </p:grpSpPr>
        <p:sp>
          <p:nvSpPr>
            <p:cNvPr id="38" name="Google Shape;11201;p71"/>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1202;p71"/>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11203;p71"/>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11204;p71"/>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 name="Google Shape;2035;p58"/>
          <p:cNvSpPr txBox="1">
            <a:spLocks/>
          </p:cNvSpPr>
          <p:nvPr/>
        </p:nvSpPr>
        <p:spPr>
          <a:xfrm>
            <a:off x="0" y="4007"/>
            <a:ext cx="9143999"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US" sz="2000" b="0" dirty="0">
                <a:latin typeface="Arial" panose="020B0604020202020204" pitchFamily="34" charset="0"/>
                <a:cs typeface="Arial" panose="020B0604020202020204" pitchFamily="34" charset="0"/>
              </a:rPr>
              <a:t>0</a:t>
            </a:r>
            <a:r>
              <a:rPr lang="en-US" sz="2000" b="0" dirty="0" smtClean="0">
                <a:latin typeface="Arial" panose="020B0604020202020204" pitchFamily="34" charset="0"/>
                <a:cs typeface="Arial" panose="020B0604020202020204" pitchFamily="34" charset="0"/>
              </a:rPr>
              <a:t>.4 </a:t>
            </a:r>
            <a:r>
              <a:rPr lang="en-US" sz="2000" b="0" dirty="0" smtClean="0">
                <a:latin typeface="Arial" panose="020B0604020202020204" pitchFamily="34" charset="0"/>
                <a:cs typeface="Arial" panose="020B0604020202020204" pitchFamily="34" charset="0"/>
              </a:rPr>
              <a:t>-</a:t>
            </a:r>
            <a:r>
              <a:rPr lang="en-US" b="0" dirty="0" smtClean="0">
                <a:latin typeface="Arial" panose="020B0604020202020204" pitchFamily="34" charset="0"/>
                <a:cs typeface="Arial" panose="020B0604020202020204" pitchFamily="34" charset="0"/>
              </a:rPr>
              <a:t> </a:t>
            </a:r>
            <a:r>
              <a:rPr lang="en-US" dirty="0" smtClean="0">
                <a:latin typeface="Arial" panose="020B0604020202020204" pitchFamily="34" charset="0"/>
                <a:cs typeface="Arial" panose="020B0604020202020204" pitchFamily="34" charset="0"/>
              </a:rPr>
              <a:t>Scope of Work</a:t>
            </a:r>
            <a:endParaRPr lang="en-US" dirty="0">
              <a:latin typeface="Arial" panose="020B0604020202020204" pitchFamily="34" charset="0"/>
              <a:cs typeface="Arial" panose="020B0604020202020204" pitchFamily="34" charset="0"/>
            </a:endParaRPr>
          </a:p>
        </p:txBody>
      </p:sp>
      <p:pic>
        <p:nvPicPr>
          <p:cNvPr id="1028" name="Picture 4" descr="Ficheiro:Google logo (2010-2013).svg – Wikipédia, a enciclopédia livr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0251" y="1035784"/>
            <a:ext cx="836406" cy="312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2539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33"/>
          <p:cNvSpPr txBox="1">
            <a:spLocks noGrp="1"/>
          </p:cNvSpPr>
          <p:nvPr>
            <p:ph type="title"/>
          </p:nvPr>
        </p:nvSpPr>
        <p:spPr>
          <a:xfrm>
            <a:off x="2145138" y="2688185"/>
            <a:ext cx="4853700" cy="83971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smtClean="0"/>
              <a:t>Ask</a:t>
            </a:r>
            <a:endParaRPr sz="4800" dirty="0"/>
          </a:p>
        </p:txBody>
      </p:sp>
      <p:sp>
        <p:nvSpPr>
          <p:cNvPr id="1382" name="Google Shape;1382;p33"/>
          <p:cNvSpPr txBox="1">
            <a:spLocks noGrp="1"/>
          </p:cNvSpPr>
          <p:nvPr>
            <p:ph type="title" idx="2"/>
          </p:nvPr>
        </p:nvSpPr>
        <p:spPr>
          <a:xfrm>
            <a:off x="4009338" y="848579"/>
            <a:ext cx="1125300" cy="106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lumMod val="50000"/>
                  </a:schemeClr>
                </a:solidFill>
              </a:rPr>
              <a:t>1</a:t>
            </a:r>
            <a:endParaRPr dirty="0">
              <a:solidFill>
                <a:schemeClr val="bg2">
                  <a:lumMod val="50000"/>
                </a:schemeClr>
              </a:solidFill>
            </a:endParaRPr>
          </a:p>
        </p:txBody>
      </p:sp>
    </p:spTree>
    <p:extLst>
      <p:ext uri="{BB962C8B-B14F-4D97-AF65-F5344CB8AC3E}">
        <p14:creationId xmlns:p14="http://schemas.microsoft.com/office/powerpoint/2010/main" val="8283919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Google Shape;2034;p58"/>
          <p:cNvSpPr/>
          <p:nvPr/>
        </p:nvSpPr>
        <p:spPr>
          <a:xfrm>
            <a:off x="719998" y="2458039"/>
            <a:ext cx="7204647" cy="2097103"/>
          </a:xfrm>
          <a:prstGeom prst="roundRect">
            <a:avLst>
              <a:gd name="adj" fmla="val 820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58"/>
          <p:cNvSpPr txBox="1">
            <a:spLocks noGrp="1"/>
          </p:cNvSpPr>
          <p:nvPr>
            <p:ph type="title"/>
          </p:nvPr>
        </p:nvSpPr>
        <p:spPr>
          <a:xfrm>
            <a:off x="720000" y="445025"/>
            <a:ext cx="720464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0" dirty="0"/>
              <a:t>1</a:t>
            </a:r>
            <a:r>
              <a:rPr lang="en" sz="2000" b="0" dirty="0" smtClean="0"/>
              <a:t> </a:t>
            </a:r>
            <a:r>
              <a:rPr lang="en" sz="2000" b="0" dirty="0" smtClean="0"/>
              <a:t>-</a:t>
            </a:r>
            <a:r>
              <a:rPr lang="en" dirty="0" smtClean="0"/>
              <a:t> Ask</a:t>
            </a:r>
            <a:endParaRPr dirty="0"/>
          </a:p>
        </p:txBody>
      </p:sp>
      <p:sp>
        <p:nvSpPr>
          <p:cNvPr id="2036" name="Google Shape;2036;p58"/>
          <p:cNvSpPr txBox="1"/>
          <p:nvPr/>
        </p:nvSpPr>
        <p:spPr>
          <a:xfrm>
            <a:off x="745937" y="2495371"/>
            <a:ext cx="7204647" cy="265503"/>
          </a:xfrm>
          <a:prstGeom prst="rect">
            <a:avLst/>
          </a:prstGeom>
          <a:noFill/>
          <a:ln>
            <a:noFill/>
          </a:ln>
        </p:spPr>
        <p:txBody>
          <a:bodyPr spcFirstLastPara="1" wrap="square" lIns="91425" tIns="91425" rIns="91425" bIns="91425" anchor="t" anchorCtr="0">
            <a:noAutofit/>
          </a:bodyPr>
          <a:lstStyle/>
          <a:p>
            <a:pPr lvl="0"/>
            <a:r>
              <a:rPr lang="en-US" sz="1600" b="1" dirty="0">
                <a:solidFill>
                  <a:schemeClr val="tx1"/>
                </a:solidFill>
                <a:uFill>
                  <a:noFill/>
                </a:uFill>
                <a:latin typeface="Arial" panose="020B0604020202020204" pitchFamily="34" charset="0"/>
                <a:ea typeface="DM Sans"/>
                <a:cs typeface="Arial" panose="020B0604020202020204" pitchFamily="34" charset="0"/>
                <a:sym typeface="DM Sans"/>
              </a:rPr>
              <a:t>how annual members and casual riders </a:t>
            </a:r>
            <a:r>
              <a:rPr lang="en-US" sz="1600" b="1" dirty="0" smtClean="0">
                <a:solidFill>
                  <a:schemeClr val="tx1"/>
                </a:solidFill>
                <a:uFill>
                  <a:noFill/>
                </a:uFill>
                <a:latin typeface="Arial" panose="020B0604020202020204" pitchFamily="34" charset="0"/>
                <a:ea typeface="DM Sans"/>
                <a:cs typeface="Arial" panose="020B0604020202020204" pitchFamily="34" charset="0"/>
                <a:sym typeface="DM Sans"/>
              </a:rPr>
              <a:t>differ?</a:t>
            </a:r>
            <a:endParaRPr lang="en-US" sz="1600" b="1"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5" name="Google Shape;2026;p57"/>
          <p:cNvSpPr/>
          <p:nvPr/>
        </p:nvSpPr>
        <p:spPr>
          <a:xfrm>
            <a:off x="720000" y="1313420"/>
            <a:ext cx="3352647"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6" name="Google Shape;2026;p57"/>
          <p:cNvSpPr/>
          <p:nvPr/>
        </p:nvSpPr>
        <p:spPr>
          <a:xfrm>
            <a:off x="4571999" y="1331830"/>
            <a:ext cx="3352647" cy="641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 name="Google Shape;2036;p58"/>
          <p:cNvSpPr txBox="1"/>
          <p:nvPr/>
        </p:nvSpPr>
        <p:spPr>
          <a:xfrm>
            <a:off x="720001" y="1313421"/>
            <a:ext cx="3352646" cy="482952"/>
          </a:xfrm>
          <a:prstGeom prst="rect">
            <a:avLst/>
          </a:prstGeom>
          <a:noFill/>
          <a:ln>
            <a:noFill/>
          </a:ln>
        </p:spPr>
        <p:txBody>
          <a:bodyPr spcFirstLastPara="1" wrap="square" lIns="91425" tIns="91425" rIns="91425" bIns="91425" anchor="t" anchorCtr="0">
            <a:noAutofit/>
          </a:bodyPr>
          <a:lstStyle/>
          <a:p>
            <a:pPr lvl="0" algn="ctr"/>
            <a:r>
              <a:rPr lang="en-US" sz="1000" dirty="0" smtClean="0">
                <a:solidFill>
                  <a:schemeClr val="tx1"/>
                </a:solidFill>
                <a:uFill>
                  <a:noFill/>
                </a:uFill>
                <a:latin typeface="Arial" panose="020B0604020202020204" pitchFamily="34" charset="0"/>
                <a:ea typeface="DM Sans"/>
                <a:cs typeface="Arial" panose="020B0604020202020204" pitchFamily="34" charset="0"/>
                <a:sym typeface="DM Sans"/>
              </a:rPr>
              <a:t>How </a:t>
            </a:r>
            <a:r>
              <a:rPr lang="en-US" sz="1000" dirty="0">
                <a:solidFill>
                  <a:schemeClr val="tx1"/>
                </a:solidFill>
                <a:uFill>
                  <a:noFill/>
                </a:uFill>
                <a:latin typeface="Arial" panose="020B0604020202020204" pitchFamily="34" charset="0"/>
                <a:ea typeface="DM Sans"/>
                <a:cs typeface="Arial" panose="020B0604020202020204" pitchFamily="34" charset="0"/>
                <a:sym typeface="DM Sans"/>
              </a:rPr>
              <a:t>casual riders and annual members use Cyclistic bikes </a:t>
            </a:r>
            <a:r>
              <a:rPr lang="en-US" sz="1000" dirty="0" smtClean="0">
                <a:solidFill>
                  <a:schemeClr val="tx1"/>
                </a:solidFill>
                <a:uFill>
                  <a:noFill/>
                </a:uFill>
                <a:latin typeface="Arial" panose="020B0604020202020204" pitchFamily="34" charset="0"/>
                <a:ea typeface="DM Sans"/>
                <a:cs typeface="Arial" panose="020B0604020202020204" pitchFamily="34" charset="0"/>
                <a:sym typeface="DM Sans"/>
              </a:rPr>
              <a:t>differently?</a:t>
            </a:r>
            <a:endParaRPr lang="en-US" sz="10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8" name="Google Shape;2036;p58"/>
          <p:cNvSpPr txBox="1"/>
          <p:nvPr/>
        </p:nvSpPr>
        <p:spPr>
          <a:xfrm>
            <a:off x="4571999" y="1331781"/>
            <a:ext cx="3352646" cy="482952"/>
          </a:xfrm>
          <a:prstGeom prst="rect">
            <a:avLst/>
          </a:prstGeom>
          <a:noFill/>
          <a:ln>
            <a:noFill/>
          </a:ln>
        </p:spPr>
        <p:txBody>
          <a:bodyPr spcFirstLastPara="1" wrap="square" lIns="91425" tIns="91425" rIns="91425" bIns="91425" anchor="t" anchorCtr="0">
            <a:noAutofit/>
          </a:bodyPr>
          <a:lstStyle/>
          <a:p>
            <a:pPr algn="ctr" fontAlgn="base"/>
            <a:r>
              <a:rPr lang="en-US" sz="1000" dirty="0" smtClean="0">
                <a:solidFill>
                  <a:schemeClr val="tx1"/>
                </a:solidFill>
              </a:rPr>
              <a:t>Design </a:t>
            </a:r>
            <a:r>
              <a:rPr lang="en-US" sz="1000" dirty="0">
                <a:solidFill>
                  <a:schemeClr val="tx1"/>
                </a:solidFill>
              </a:rPr>
              <a:t>a new marketing strategy to convert casual riders into annual members</a:t>
            </a:r>
          </a:p>
        </p:txBody>
      </p:sp>
      <p:sp>
        <p:nvSpPr>
          <p:cNvPr id="9" name="Google Shape;2036;p58"/>
          <p:cNvSpPr txBox="1"/>
          <p:nvPr/>
        </p:nvSpPr>
        <p:spPr>
          <a:xfrm>
            <a:off x="719998" y="2188117"/>
            <a:ext cx="7204647" cy="225757"/>
          </a:xfrm>
          <a:prstGeom prst="rect">
            <a:avLst/>
          </a:prstGeom>
          <a:noFill/>
          <a:ln>
            <a:noFill/>
          </a:ln>
        </p:spPr>
        <p:txBody>
          <a:bodyPr spcFirstLastPara="1" wrap="square" lIns="91425" tIns="91425" rIns="91425" bIns="91425" anchor="t" anchorCtr="0">
            <a:noAutofit/>
          </a:bodyPr>
          <a:lstStyle/>
          <a:p>
            <a:pPr lvl="0" algn="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To solve these problems, me and the </a:t>
            </a: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marketing analyst team </a:t>
            </a:r>
            <a:r>
              <a:rPr lang="en-US" sz="900" dirty="0" smtClean="0">
                <a:solidFill>
                  <a:schemeClr val="tx1"/>
                </a:solidFill>
                <a:uFill>
                  <a:noFill/>
                </a:uFill>
                <a:latin typeface="Arial" panose="020B0604020202020204" pitchFamily="34" charset="0"/>
                <a:ea typeface="DM Sans"/>
                <a:cs typeface="Arial" panose="020B0604020202020204" pitchFamily="34" charset="0"/>
                <a:sym typeface="DM Sans"/>
              </a:rPr>
              <a:t>needs to answer:</a:t>
            </a:r>
            <a:endParaRPr lang="en-US" sz="900"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10" name="Google Shape;2036;p58"/>
          <p:cNvSpPr txBox="1"/>
          <p:nvPr/>
        </p:nvSpPr>
        <p:spPr>
          <a:xfrm>
            <a:off x="719998" y="3299371"/>
            <a:ext cx="7204647" cy="265503"/>
          </a:xfrm>
          <a:prstGeom prst="rect">
            <a:avLst/>
          </a:prstGeom>
          <a:noFill/>
          <a:ln>
            <a:noFill/>
          </a:ln>
        </p:spPr>
        <p:txBody>
          <a:bodyPr spcFirstLastPara="1" wrap="square" lIns="91425" tIns="91425" rIns="91425" bIns="91425" anchor="t" anchorCtr="0">
            <a:noAutofit/>
          </a:bodyPr>
          <a:lstStyle/>
          <a:p>
            <a:pPr lvl="0" algn="ctr"/>
            <a:r>
              <a:rPr lang="en-US" sz="1600" b="1" dirty="0">
                <a:solidFill>
                  <a:schemeClr val="tx1"/>
                </a:solidFill>
                <a:uFill>
                  <a:noFill/>
                </a:uFill>
                <a:latin typeface="Arial" panose="020B0604020202020204" pitchFamily="34" charset="0"/>
                <a:ea typeface="DM Sans"/>
                <a:cs typeface="Arial" panose="020B0604020202020204" pitchFamily="34" charset="0"/>
                <a:sym typeface="DM Sans"/>
              </a:rPr>
              <a:t>why casual riders would buy a </a:t>
            </a:r>
            <a:r>
              <a:rPr lang="en-US" sz="1600" b="1" dirty="0" smtClean="0">
                <a:solidFill>
                  <a:schemeClr val="tx1"/>
                </a:solidFill>
                <a:uFill>
                  <a:noFill/>
                </a:uFill>
                <a:latin typeface="Arial" panose="020B0604020202020204" pitchFamily="34" charset="0"/>
                <a:ea typeface="DM Sans"/>
                <a:cs typeface="Arial" panose="020B0604020202020204" pitchFamily="34" charset="0"/>
                <a:sym typeface="DM Sans"/>
              </a:rPr>
              <a:t>membership?</a:t>
            </a:r>
            <a:endParaRPr lang="en-US" sz="1600" b="1" dirty="0">
              <a:solidFill>
                <a:schemeClr val="tx1"/>
              </a:solidFill>
              <a:uFill>
                <a:noFill/>
              </a:uFill>
              <a:latin typeface="Arial" panose="020B0604020202020204" pitchFamily="34" charset="0"/>
              <a:ea typeface="DM Sans"/>
              <a:cs typeface="Arial" panose="020B0604020202020204" pitchFamily="34" charset="0"/>
              <a:sym typeface="DM Sans"/>
            </a:endParaRPr>
          </a:p>
        </p:txBody>
      </p:sp>
      <p:sp>
        <p:nvSpPr>
          <p:cNvPr id="11" name="Google Shape;2036;p58"/>
          <p:cNvSpPr txBox="1"/>
          <p:nvPr/>
        </p:nvSpPr>
        <p:spPr>
          <a:xfrm>
            <a:off x="719998" y="4103372"/>
            <a:ext cx="7204649" cy="265503"/>
          </a:xfrm>
          <a:prstGeom prst="rect">
            <a:avLst/>
          </a:prstGeom>
          <a:noFill/>
          <a:ln>
            <a:noFill/>
          </a:ln>
        </p:spPr>
        <p:txBody>
          <a:bodyPr spcFirstLastPara="1" wrap="square" lIns="91425" tIns="91425" rIns="91425" bIns="91425" anchor="t" anchorCtr="0">
            <a:noAutofit/>
          </a:bodyPr>
          <a:lstStyle/>
          <a:p>
            <a:pPr lvl="0" algn="r"/>
            <a:r>
              <a:rPr lang="en-US" sz="1600" b="1" dirty="0">
                <a:solidFill>
                  <a:schemeClr val="tx1"/>
                </a:solidFill>
                <a:uFill>
                  <a:noFill/>
                </a:uFill>
                <a:latin typeface="Arial" panose="020B0604020202020204" pitchFamily="34" charset="0"/>
                <a:ea typeface="DM Sans"/>
                <a:cs typeface="Arial" panose="020B0604020202020204" pitchFamily="34" charset="0"/>
                <a:sym typeface="DM Sans"/>
              </a:rPr>
              <a:t>how digital media could affect their marketing </a:t>
            </a:r>
            <a:r>
              <a:rPr lang="en-US" sz="1600" b="1" dirty="0" smtClean="0">
                <a:solidFill>
                  <a:schemeClr val="tx1"/>
                </a:solidFill>
                <a:uFill>
                  <a:noFill/>
                </a:uFill>
                <a:latin typeface="Arial" panose="020B0604020202020204" pitchFamily="34" charset="0"/>
                <a:ea typeface="DM Sans"/>
                <a:cs typeface="Arial" panose="020B0604020202020204" pitchFamily="34" charset="0"/>
                <a:sym typeface="DM Sans"/>
              </a:rPr>
              <a:t>tactics?</a:t>
            </a:r>
            <a:endParaRPr lang="en-US" sz="1600" b="1" dirty="0">
              <a:solidFill>
                <a:schemeClr val="tx1"/>
              </a:solidFill>
              <a:uFill>
                <a:noFill/>
              </a:uFill>
              <a:latin typeface="Arial" panose="020B0604020202020204" pitchFamily="34" charset="0"/>
              <a:ea typeface="DM Sans"/>
              <a:cs typeface="Arial" panose="020B0604020202020204" pitchFamily="34" charset="0"/>
              <a:sym typeface="DM Sans"/>
            </a:endParaRPr>
          </a:p>
        </p:txBody>
      </p:sp>
      <p:grpSp>
        <p:nvGrpSpPr>
          <p:cNvPr id="12" name="Google Shape;11072;p71"/>
          <p:cNvGrpSpPr/>
          <p:nvPr/>
        </p:nvGrpSpPr>
        <p:grpSpPr>
          <a:xfrm>
            <a:off x="745937" y="630686"/>
            <a:ext cx="353174" cy="347599"/>
            <a:chOff x="683125" y="1955275"/>
            <a:chExt cx="299325" cy="294600"/>
          </a:xfrm>
        </p:grpSpPr>
        <p:sp>
          <p:nvSpPr>
            <p:cNvPr id="13" name="Google Shape;11073;p71"/>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1074;p71"/>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1075;p71"/>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1076;p71"/>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7" name="Google Shape;2036;p58"/>
          <p:cNvSpPr txBox="1"/>
          <p:nvPr/>
        </p:nvSpPr>
        <p:spPr>
          <a:xfrm>
            <a:off x="745936" y="934036"/>
            <a:ext cx="7204647" cy="225757"/>
          </a:xfrm>
          <a:prstGeom prst="rect">
            <a:avLst/>
          </a:prstGeom>
          <a:noFill/>
          <a:ln>
            <a:noFill/>
          </a:ln>
        </p:spPr>
        <p:txBody>
          <a:bodyPr spcFirstLastPara="1" wrap="square" lIns="91425" tIns="91425" rIns="91425" bIns="91425" anchor="t" anchorCtr="0">
            <a:noAutofit/>
          </a:bodyPr>
          <a:lstStyle/>
          <a:p>
            <a:pPr lvl="0" algn="ctr"/>
            <a:r>
              <a:rPr lang="en-US" sz="900" dirty="0">
                <a:solidFill>
                  <a:schemeClr val="tx1"/>
                </a:solidFill>
                <a:uFill>
                  <a:noFill/>
                </a:uFill>
                <a:latin typeface="Arial" panose="020B0604020202020204" pitchFamily="34" charset="0"/>
                <a:ea typeface="DM Sans"/>
                <a:cs typeface="Arial" panose="020B0604020202020204" pitchFamily="34" charset="0"/>
                <a:sym typeface="DM Sans"/>
              </a:rPr>
              <a:t>A clear statement of the business task</a:t>
            </a:r>
          </a:p>
        </p:txBody>
      </p:sp>
    </p:spTree>
    <p:extLst>
      <p:ext uri="{BB962C8B-B14F-4D97-AF65-F5344CB8AC3E}">
        <p14:creationId xmlns:p14="http://schemas.microsoft.com/office/powerpoint/2010/main" val="2787778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33"/>
          <p:cNvSpPr txBox="1">
            <a:spLocks noGrp="1"/>
          </p:cNvSpPr>
          <p:nvPr>
            <p:ph type="title"/>
          </p:nvPr>
        </p:nvSpPr>
        <p:spPr>
          <a:xfrm>
            <a:off x="2145138" y="2688185"/>
            <a:ext cx="4853700" cy="83971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smtClean="0"/>
              <a:t>Prepare</a:t>
            </a:r>
            <a:endParaRPr sz="4800" dirty="0"/>
          </a:p>
        </p:txBody>
      </p:sp>
      <p:sp>
        <p:nvSpPr>
          <p:cNvPr id="1382" name="Google Shape;1382;p33"/>
          <p:cNvSpPr txBox="1">
            <a:spLocks noGrp="1"/>
          </p:cNvSpPr>
          <p:nvPr>
            <p:ph type="title" idx="2"/>
          </p:nvPr>
        </p:nvSpPr>
        <p:spPr>
          <a:xfrm>
            <a:off x="4009338" y="848579"/>
            <a:ext cx="1125300" cy="106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lumMod val="50000"/>
                  </a:schemeClr>
                </a:solidFill>
              </a:rPr>
              <a:t>2</a:t>
            </a:r>
            <a:endParaRPr dirty="0">
              <a:solidFill>
                <a:schemeClr val="bg2">
                  <a:lumMod val="50000"/>
                </a:schemeClr>
              </a:solidFill>
            </a:endParaRPr>
          </a:p>
        </p:txBody>
      </p:sp>
    </p:spTree>
    <p:extLst>
      <p:ext uri="{BB962C8B-B14F-4D97-AF65-F5344CB8AC3E}">
        <p14:creationId xmlns:p14="http://schemas.microsoft.com/office/powerpoint/2010/main" val="262123017"/>
      </p:ext>
    </p:extLst>
  </p:cSld>
  <p:clrMapOvr>
    <a:masterClrMapping/>
  </p:clrMapOvr>
</p:sld>
</file>

<file path=ppt/theme/theme1.xml><?xml version="1.0" encoding="utf-8"?>
<a:theme xmlns:a="http://schemas.openxmlformats.org/drawingml/2006/main" name="Database Project Proposal by Slidesgo">
  <a:themeElements>
    <a:clrScheme name="Personalizada 3">
      <a:dk1>
        <a:sysClr val="windowText" lastClr="000000"/>
      </a:dk1>
      <a:lt1>
        <a:sysClr val="window" lastClr="FFFFFF"/>
      </a:lt1>
      <a:dk2>
        <a:srgbClr val="323232"/>
      </a:dk2>
      <a:lt2>
        <a:srgbClr val="00B0F0"/>
      </a:lt2>
      <a:accent1>
        <a:srgbClr val="A5300F"/>
      </a:accent1>
      <a:accent2>
        <a:srgbClr val="D55816"/>
      </a:accent2>
      <a:accent3>
        <a:srgbClr val="E19825"/>
      </a:accent3>
      <a:accent4>
        <a:srgbClr val="B19C7D"/>
      </a:accent4>
      <a:accent5>
        <a:srgbClr val="7F5F52"/>
      </a:accent5>
      <a:accent6>
        <a:srgbClr val="B27D49"/>
      </a:accent6>
      <a:hlink>
        <a:srgbClr val="0070C0"/>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2603</TotalTime>
  <Words>2165</Words>
  <Application>Microsoft Office PowerPoint</Application>
  <PresentationFormat>Apresentação na tela (16:9)</PresentationFormat>
  <Paragraphs>288</Paragraphs>
  <Slides>37</Slides>
  <Notes>23</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37</vt:i4>
      </vt:variant>
    </vt:vector>
  </HeadingPairs>
  <TitlesOfParts>
    <vt:vector size="42" baseType="lpstr">
      <vt:lpstr>PT Sans</vt:lpstr>
      <vt:lpstr>Arial</vt:lpstr>
      <vt:lpstr>DM Sans</vt:lpstr>
      <vt:lpstr>Poppins</vt:lpstr>
      <vt:lpstr>Database Project Proposal by Slidesgo</vt:lpstr>
      <vt:lpstr>A Converting Casual Riders to Annual Members Case Study</vt:lpstr>
      <vt:lpstr>Introduction</vt:lpstr>
      <vt:lpstr>0.1 - Scenario</vt:lpstr>
      <vt:lpstr>0.2 - Company</vt:lpstr>
      <vt:lpstr>0.3 - Problem</vt:lpstr>
      <vt:lpstr>3 - Process</vt:lpstr>
      <vt:lpstr>Ask</vt:lpstr>
      <vt:lpstr>1 - Ask</vt:lpstr>
      <vt:lpstr>Prepare</vt:lpstr>
      <vt:lpstr>2 - Prepare</vt:lpstr>
      <vt:lpstr>Process</vt:lpstr>
      <vt:lpstr>Tool</vt:lpstr>
      <vt:lpstr>Analyze</vt:lpstr>
      <vt:lpstr>Tool</vt:lpstr>
      <vt:lpstr>Share</vt:lpstr>
      <vt:lpstr>5.1 - Count Study</vt:lpstr>
      <vt:lpstr>5.1 – Count Study</vt:lpstr>
      <vt:lpstr>5.1 – Count Study</vt:lpstr>
      <vt:lpstr>5.1 – Count Study</vt:lpstr>
      <vt:lpstr>5.1 – Count Study</vt:lpstr>
      <vt:lpstr>5.1 – Count Study</vt:lpstr>
      <vt:lpstr>5.2 – Length Study</vt:lpstr>
      <vt:lpstr>5.2 – Length Study</vt:lpstr>
      <vt:lpstr>5.2 – Length Study</vt:lpstr>
      <vt:lpstr>5.2 – Length Study</vt:lpstr>
      <vt:lpstr>5.2 – Length Study</vt:lpstr>
      <vt:lpstr>5.3 – Map Study</vt:lpstr>
      <vt:lpstr>5.3 – Map Study</vt:lpstr>
      <vt:lpstr>5.3 – Map Study</vt:lpstr>
      <vt:lpstr>5.3 – Map Study</vt:lpstr>
      <vt:lpstr>5.4 - Key Findings</vt:lpstr>
      <vt:lpstr>5.4 - Key Findings</vt:lpstr>
      <vt:lpstr>Act</vt:lpstr>
      <vt:lpstr>6.1 - Recommendation I - Convert Casuals to Member assertively</vt:lpstr>
      <vt:lpstr>6.2 - Recommendation II – Create data-driven decision making culture</vt:lpstr>
      <vt:lpstr>6.3 - Recommendation III - Increase Consumer Loyalty</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Converting Casual Riders to Annual Members Case Study</dc:title>
  <dc:creator>Thiago Pasolini</dc:creator>
  <cp:lastModifiedBy>Thiago Pasolini</cp:lastModifiedBy>
  <cp:revision>91</cp:revision>
  <dcterms:modified xsi:type="dcterms:W3CDTF">2022-01-05T19:30:44Z</dcterms:modified>
</cp:coreProperties>
</file>